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677" r:id="rId1"/>
  </p:sldMasterIdLst>
  <p:notesMasterIdLst>
    <p:notesMasterId r:id="rId18"/>
  </p:notesMasterIdLst>
  <p:handoutMasterIdLst>
    <p:handoutMasterId r:id="rId19"/>
  </p:handoutMasterIdLst>
  <p:sldIdLst>
    <p:sldId id="1487" r:id="rId2"/>
    <p:sldId id="1488" r:id="rId3"/>
    <p:sldId id="1489" r:id="rId4"/>
    <p:sldId id="1490" r:id="rId5"/>
    <p:sldId id="1491" r:id="rId6"/>
    <p:sldId id="1492" r:id="rId7"/>
    <p:sldId id="1493" r:id="rId8"/>
    <p:sldId id="1494" r:id="rId9"/>
    <p:sldId id="1495" r:id="rId10"/>
    <p:sldId id="1496" r:id="rId11"/>
    <p:sldId id="1497" r:id="rId12"/>
    <p:sldId id="1498" r:id="rId13"/>
    <p:sldId id="1499" r:id="rId14"/>
    <p:sldId id="1500" r:id="rId15"/>
    <p:sldId id="1501" r:id="rId16"/>
    <p:sldId id="1502" r:id="rId17"/>
  </p:sldIdLst>
  <p:sldSz cx="9144000" cy="6858000" type="screen4x3"/>
  <p:notesSz cx="6718300" cy="9855200"/>
  <p:defaultTextStyle>
    <a:defPPr>
      <a:defRPr lang="el-GR"/>
    </a:defPPr>
    <a:lvl1pPr algn="l" rtl="0" fontAlgn="base">
      <a:spcBef>
        <a:spcPct val="0"/>
      </a:spcBef>
      <a:spcAft>
        <a:spcPct val="0"/>
      </a:spcAft>
      <a:defRPr sz="2000" b="1" kern="1200">
        <a:solidFill>
          <a:schemeClr val="tx1"/>
        </a:solidFill>
        <a:latin typeface="Arial" charset="0"/>
        <a:ea typeface="+mn-ea"/>
        <a:cs typeface="Arial" charset="0"/>
      </a:defRPr>
    </a:lvl1pPr>
    <a:lvl2pPr marL="456233" algn="l" rtl="0" fontAlgn="base">
      <a:spcBef>
        <a:spcPct val="0"/>
      </a:spcBef>
      <a:spcAft>
        <a:spcPct val="0"/>
      </a:spcAft>
      <a:defRPr sz="2000" b="1" kern="1200">
        <a:solidFill>
          <a:schemeClr val="tx1"/>
        </a:solidFill>
        <a:latin typeface="Arial" charset="0"/>
        <a:ea typeface="+mn-ea"/>
        <a:cs typeface="Arial" charset="0"/>
      </a:defRPr>
    </a:lvl2pPr>
    <a:lvl3pPr marL="912466" algn="l" rtl="0" fontAlgn="base">
      <a:spcBef>
        <a:spcPct val="0"/>
      </a:spcBef>
      <a:spcAft>
        <a:spcPct val="0"/>
      </a:spcAft>
      <a:defRPr sz="2000" b="1" kern="1200">
        <a:solidFill>
          <a:schemeClr val="tx1"/>
        </a:solidFill>
        <a:latin typeface="Arial" charset="0"/>
        <a:ea typeface="+mn-ea"/>
        <a:cs typeface="Arial" charset="0"/>
      </a:defRPr>
    </a:lvl3pPr>
    <a:lvl4pPr marL="1368699" algn="l" rtl="0" fontAlgn="base">
      <a:spcBef>
        <a:spcPct val="0"/>
      </a:spcBef>
      <a:spcAft>
        <a:spcPct val="0"/>
      </a:spcAft>
      <a:defRPr sz="2000" b="1" kern="1200">
        <a:solidFill>
          <a:schemeClr val="tx1"/>
        </a:solidFill>
        <a:latin typeface="Arial" charset="0"/>
        <a:ea typeface="+mn-ea"/>
        <a:cs typeface="Arial" charset="0"/>
      </a:defRPr>
    </a:lvl4pPr>
    <a:lvl5pPr marL="1824933" algn="l" rtl="0" fontAlgn="base">
      <a:spcBef>
        <a:spcPct val="0"/>
      </a:spcBef>
      <a:spcAft>
        <a:spcPct val="0"/>
      </a:spcAft>
      <a:defRPr sz="2000" b="1" kern="1200">
        <a:solidFill>
          <a:schemeClr val="tx1"/>
        </a:solidFill>
        <a:latin typeface="Arial" charset="0"/>
        <a:ea typeface="+mn-ea"/>
        <a:cs typeface="Arial" charset="0"/>
      </a:defRPr>
    </a:lvl5pPr>
    <a:lvl6pPr marL="2281163" algn="l" defTabSz="912466" rtl="0" eaLnBrk="1" latinLnBrk="0" hangingPunct="1">
      <a:defRPr sz="2000" b="1" kern="1200">
        <a:solidFill>
          <a:schemeClr val="tx1"/>
        </a:solidFill>
        <a:latin typeface="Arial" charset="0"/>
        <a:ea typeface="+mn-ea"/>
        <a:cs typeface="Arial" charset="0"/>
      </a:defRPr>
    </a:lvl6pPr>
    <a:lvl7pPr marL="2737399" algn="l" defTabSz="912466" rtl="0" eaLnBrk="1" latinLnBrk="0" hangingPunct="1">
      <a:defRPr sz="2000" b="1" kern="1200">
        <a:solidFill>
          <a:schemeClr val="tx1"/>
        </a:solidFill>
        <a:latin typeface="Arial" charset="0"/>
        <a:ea typeface="+mn-ea"/>
        <a:cs typeface="Arial" charset="0"/>
      </a:defRPr>
    </a:lvl7pPr>
    <a:lvl8pPr marL="3193630" algn="l" defTabSz="912466" rtl="0" eaLnBrk="1" latinLnBrk="0" hangingPunct="1">
      <a:defRPr sz="2000" b="1" kern="1200">
        <a:solidFill>
          <a:schemeClr val="tx1"/>
        </a:solidFill>
        <a:latin typeface="Arial" charset="0"/>
        <a:ea typeface="+mn-ea"/>
        <a:cs typeface="Arial" charset="0"/>
      </a:defRPr>
    </a:lvl8pPr>
    <a:lvl9pPr marL="3649861" algn="l" defTabSz="912466" rtl="0" eaLnBrk="1" latinLnBrk="0" hangingPunct="1">
      <a:defRPr sz="20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298">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guide id="3" orient="horz" pos="3105">
          <p15:clr>
            <a:srgbClr val="A4A3A4"/>
          </p15:clr>
        </p15:guide>
        <p15:guide id="4" pos="211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419"/>
    <a:srgbClr val="0F385F"/>
    <a:srgbClr val="00295F"/>
    <a:srgbClr val="E4671F"/>
    <a:srgbClr val="FF0066"/>
    <a:srgbClr val="007434"/>
    <a:srgbClr val="FF6600"/>
    <a:srgbClr val="FFFF66"/>
    <a:srgbClr val="FF4F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118" autoAdjust="0"/>
  </p:normalViewPr>
  <p:slideViewPr>
    <p:cSldViewPr>
      <p:cViewPr>
        <p:scale>
          <a:sx n="94" d="100"/>
          <a:sy n="94" d="100"/>
        </p:scale>
        <p:origin x="138" y="-252"/>
      </p:cViewPr>
      <p:guideLst>
        <p:guide orient="horz" pos="1298"/>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6" d="100"/>
          <a:sy n="76" d="100"/>
        </p:scale>
        <p:origin x="-3330" y="-84"/>
      </p:cViewPr>
      <p:guideLst>
        <p:guide orient="horz" pos="3133"/>
        <p:guide pos="2144"/>
        <p:guide orient="horz" pos="3105"/>
        <p:guide pos="21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7" y="8"/>
            <a:ext cx="2911475" cy="493713"/>
          </a:xfrm>
          <a:prstGeom prst="rect">
            <a:avLst/>
          </a:prstGeom>
          <a:noFill/>
          <a:ln w="9525">
            <a:noFill/>
            <a:miter lim="800000"/>
            <a:headEnd/>
            <a:tailEnd/>
          </a:ln>
        </p:spPr>
        <p:txBody>
          <a:bodyPr vert="horz" wrap="square" lIns="91351" tIns="45672" rIns="91351" bIns="45672" numCol="1" anchor="t" anchorCtr="0" compatLnSpc="1">
            <a:prstTxWarp prst="textNoShape">
              <a:avLst/>
            </a:prstTxWarp>
          </a:bodyPr>
          <a:lstStyle>
            <a:lvl1pPr>
              <a:defRPr sz="1200" b="0">
                <a:effectLst>
                  <a:outerShdw blurRad="38100" dist="38100" dir="2700000" algn="tl">
                    <a:srgbClr val="C0C0C0"/>
                  </a:outerShdw>
                </a:effectLst>
                <a:latin typeface="Times New Roman" pitchFamily="18" charset="0"/>
                <a:cs typeface="Arial" charset="0"/>
              </a:defRPr>
            </a:lvl1pPr>
          </a:lstStyle>
          <a:p>
            <a:pPr>
              <a:defRPr/>
            </a:pPr>
            <a:endParaRPr lang="el-GR" dirty="0"/>
          </a:p>
        </p:txBody>
      </p:sp>
      <p:sp>
        <p:nvSpPr>
          <p:cNvPr id="29699" name="Rectangle 3"/>
          <p:cNvSpPr>
            <a:spLocks noGrp="1" noChangeArrowheads="1"/>
          </p:cNvSpPr>
          <p:nvPr>
            <p:ph type="dt" sz="quarter" idx="1"/>
          </p:nvPr>
        </p:nvSpPr>
        <p:spPr bwMode="auto">
          <a:xfrm>
            <a:off x="3806828" y="8"/>
            <a:ext cx="2911475" cy="493713"/>
          </a:xfrm>
          <a:prstGeom prst="rect">
            <a:avLst/>
          </a:prstGeom>
          <a:noFill/>
          <a:ln w="9525">
            <a:noFill/>
            <a:miter lim="800000"/>
            <a:headEnd/>
            <a:tailEnd/>
          </a:ln>
        </p:spPr>
        <p:txBody>
          <a:bodyPr vert="horz" wrap="square" lIns="91351" tIns="45672" rIns="91351" bIns="45672" numCol="1" anchor="t" anchorCtr="0" compatLnSpc="1">
            <a:prstTxWarp prst="textNoShape">
              <a:avLst/>
            </a:prstTxWarp>
          </a:bodyPr>
          <a:lstStyle>
            <a:lvl1pPr algn="r">
              <a:defRPr sz="1200" b="0">
                <a:effectLst>
                  <a:outerShdw blurRad="38100" dist="38100" dir="2700000" algn="tl">
                    <a:srgbClr val="C0C0C0"/>
                  </a:outerShdw>
                </a:effectLst>
                <a:latin typeface="Times New Roman" pitchFamily="18" charset="0"/>
                <a:cs typeface="Arial" charset="0"/>
              </a:defRPr>
            </a:lvl1pPr>
          </a:lstStyle>
          <a:p>
            <a:pPr>
              <a:defRPr/>
            </a:pPr>
            <a:endParaRPr lang="el-GR" dirty="0"/>
          </a:p>
        </p:txBody>
      </p:sp>
      <p:sp>
        <p:nvSpPr>
          <p:cNvPr id="29700" name="Rectangle 4"/>
          <p:cNvSpPr>
            <a:spLocks noGrp="1" noChangeArrowheads="1"/>
          </p:cNvSpPr>
          <p:nvPr>
            <p:ph type="ftr" sz="quarter" idx="2"/>
          </p:nvPr>
        </p:nvSpPr>
        <p:spPr bwMode="auto">
          <a:xfrm>
            <a:off x="7" y="9361488"/>
            <a:ext cx="2911475" cy="493712"/>
          </a:xfrm>
          <a:prstGeom prst="rect">
            <a:avLst/>
          </a:prstGeom>
          <a:noFill/>
          <a:ln w="9525">
            <a:noFill/>
            <a:miter lim="800000"/>
            <a:headEnd/>
            <a:tailEnd/>
          </a:ln>
        </p:spPr>
        <p:txBody>
          <a:bodyPr vert="horz" wrap="square" lIns="91351" tIns="45672" rIns="91351" bIns="45672" numCol="1" anchor="b" anchorCtr="0" compatLnSpc="1">
            <a:prstTxWarp prst="textNoShape">
              <a:avLst/>
            </a:prstTxWarp>
          </a:bodyPr>
          <a:lstStyle>
            <a:lvl1pPr>
              <a:defRPr sz="1200" b="0">
                <a:effectLst>
                  <a:outerShdw blurRad="38100" dist="38100" dir="2700000" algn="tl">
                    <a:srgbClr val="C0C0C0"/>
                  </a:outerShdw>
                </a:effectLst>
                <a:latin typeface="Times New Roman" pitchFamily="18" charset="0"/>
                <a:cs typeface="Arial" charset="0"/>
              </a:defRPr>
            </a:lvl1pPr>
          </a:lstStyle>
          <a:p>
            <a:pPr>
              <a:defRPr/>
            </a:pPr>
            <a:r>
              <a:rPr lang="el-GR" smtClean="0"/>
              <a:t>Ιούνιος 2013</a:t>
            </a:r>
            <a:endParaRPr lang="el-GR" dirty="0"/>
          </a:p>
        </p:txBody>
      </p:sp>
      <p:sp>
        <p:nvSpPr>
          <p:cNvPr id="29701" name="Rectangle 5"/>
          <p:cNvSpPr>
            <a:spLocks noGrp="1" noChangeArrowheads="1"/>
          </p:cNvSpPr>
          <p:nvPr>
            <p:ph type="sldNum" sz="quarter" idx="3"/>
          </p:nvPr>
        </p:nvSpPr>
        <p:spPr bwMode="auto">
          <a:xfrm>
            <a:off x="3806828" y="9361488"/>
            <a:ext cx="2911475" cy="493712"/>
          </a:xfrm>
          <a:prstGeom prst="rect">
            <a:avLst/>
          </a:prstGeom>
          <a:noFill/>
          <a:ln w="9525">
            <a:noFill/>
            <a:miter lim="800000"/>
            <a:headEnd/>
            <a:tailEnd/>
          </a:ln>
        </p:spPr>
        <p:txBody>
          <a:bodyPr vert="horz" wrap="square" lIns="91351" tIns="45672" rIns="91351" bIns="45672" numCol="1" anchor="b" anchorCtr="0" compatLnSpc="1">
            <a:prstTxWarp prst="textNoShape">
              <a:avLst/>
            </a:prstTxWarp>
          </a:bodyPr>
          <a:lstStyle>
            <a:lvl1pPr algn="r">
              <a:defRPr sz="1200" b="0">
                <a:effectLst>
                  <a:outerShdw blurRad="38100" dist="38100" dir="2700000" algn="tl">
                    <a:srgbClr val="C0C0C0"/>
                  </a:outerShdw>
                </a:effectLst>
                <a:latin typeface="Times New Roman" pitchFamily="18" charset="0"/>
                <a:cs typeface="Arial" charset="0"/>
              </a:defRPr>
            </a:lvl1pPr>
          </a:lstStyle>
          <a:p>
            <a:pPr>
              <a:defRPr/>
            </a:pPr>
            <a:fld id="{DA066F52-E2FE-403A-A156-B6532563EA59}" type="slidenum">
              <a:rPr lang="el-GR"/>
              <a:pPr>
                <a:defRPr/>
              </a:pPr>
              <a:t>‹#›</a:t>
            </a:fld>
            <a:endParaRPr lang="el-GR" dirty="0"/>
          </a:p>
        </p:txBody>
      </p:sp>
    </p:spTree>
    <p:extLst>
      <p:ext uri="{BB962C8B-B14F-4D97-AF65-F5344CB8AC3E}">
        <p14:creationId xmlns:p14="http://schemas.microsoft.com/office/powerpoint/2010/main" val="219658961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8"/>
            <a:ext cx="2911475" cy="493713"/>
          </a:xfrm>
          <a:prstGeom prst="rect">
            <a:avLst/>
          </a:prstGeom>
          <a:noFill/>
          <a:ln w="9525">
            <a:noFill/>
            <a:miter lim="800000"/>
            <a:headEnd/>
            <a:tailEnd/>
          </a:ln>
        </p:spPr>
        <p:txBody>
          <a:bodyPr vert="horz" wrap="square" lIns="91351" tIns="45672" rIns="91351" bIns="45672" numCol="1" anchor="t" anchorCtr="0" compatLnSpc="1">
            <a:prstTxWarp prst="textNoShape">
              <a:avLst/>
            </a:prstTxWarp>
          </a:bodyPr>
          <a:lstStyle>
            <a:lvl1pPr>
              <a:defRPr sz="1200" b="0">
                <a:latin typeface="Times New Roman" pitchFamily="18" charset="0"/>
                <a:cs typeface="Arial" charset="0"/>
              </a:defRPr>
            </a:lvl1pPr>
          </a:lstStyle>
          <a:p>
            <a:pPr>
              <a:defRPr/>
            </a:pPr>
            <a:endParaRPr lang="el-GR" dirty="0"/>
          </a:p>
        </p:txBody>
      </p:sp>
      <p:sp>
        <p:nvSpPr>
          <p:cNvPr id="3075" name="Rectangle 3"/>
          <p:cNvSpPr>
            <a:spLocks noGrp="1" noChangeArrowheads="1"/>
          </p:cNvSpPr>
          <p:nvPr>
            <p:ph type="dt" idx="1"/>
          </p:nvPr>
        </p:nvSpPr>
        <p:spPr bwMode="auto">
          <a:xfrm>
            <a:off x="3806828" y="8"/>
            <a:ext cx="2911475" cy="493713"/>
          </a:xfrm>
          <a:prstGeom prst="rect">
            <a:avLst/>
          </a:prstGeom>
          <a:noFill/>
          <a:ln w="9525">
            <a:noFill/>
            <a:miter lim="800000"/>
            <a:headEnd/>
            <a:tailEnd/>
          </a:ln>
        </p:spPr>
        <p:txBody>
          <a:bodyPr vert="horz" wrap="square" lIns="91351" tIns="45672" rIns="91351" bIns="45672" numCol="1" anchor="t" anchorCtr="0" compatLnSpc="1">
            <a:prstTxWarp prst="textNoShape">
              <a:avLst/>
            </a:prstTxWarp>
          </a:bodyPr>
          <a:lstStyle>
            <a:lvl1pPr algn="r">
              <a:defRPr sz="1200" b="0">
                <a:latin typeface="Times New Roman" pitchFamily="18" charset="0"/>
                <a:cs typeface="Arial" charset="0"/>
              </a:defRPr>
            </a:lvl1pPr>
          </a:lstStyle>
          <a:p>
            <a:pPr>
              <a:defRPr/>
            </a:pPr>
            <a:endParaRPr lang="el-GR" dirty="0"/>
          </a:p>
        </p:txBody>
      </p:sp>
      <p:sp>
        <p:nvSpPr>
          <p:cNvPr id="50180" name="Rectangle 4"/>
          <p:cNvSpPr>
            <a:spLocks noGrp="1" noRot="1" noChangeAspect="1" noChangeArrowheads="1" noTextEdit="1"/>
          </p:cNvSpPr>
          <p:nvPr>
            <p:ph type="sldImg" idx="2"/>
          </p:nvPr>
        </p:nvSpPr>
        <p:spPr bwMode="auto">
          <a:xfrm>
            <a:off x="898525" y="738188"/>
            <a:ext cx="4926013" cy="36957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95350" y="4681549"/>
            <a:ext cx="4927600" cy="4435475"/>
          </a:xfrm>
          <a:prstGeom prst="rect">
            <a:avLst/>
          </a:prstGeom>
          <a:noFill/>
          <a:ln w="9525">
            <a:noFill/>
            <a:miter lim="800000"/>
            <a:headEnd/>
            <a:tailEnd/>
          </a:ln>
        </p:spPr>
        <p:txBody>
          <a:bodyPr vert="horz" wrap="square" lIns="91351" tIns="45672" rIns="91351" bIns="45672"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3078" name="Rectangle 6"/>
          <p:cNvSpPr>
            <a:spLocks noGrp="1" noChangeArrowheads="1"/>
          </p:cNvSpPr>
          <p:nvPr>
            <p:ph type="ftr" sz="quarter" idx="4"/>
          </p:nvPr>
        </p:nvSpPr>
        <p:spPr bwMode="auto">
          <a:xfrm>
            <a:off x="7" y="9361488"/>
            <a:ext cx="2911475" cy="493712"/>
          </a:xfrm>
          <a:prstGeom prst="rect">
            <a:avLst/>
          </a:prstGeom>
          <a:noFill/>
          <a:ln w="9525">
            <a:noFill/>
            <a:miter lim="800000"/>
            <a:headEnd/>
            <a:tailEnd/>
          </a:ln>
        </p:spPr>
        <p:txBody>
          <a:bodyPr vert="horz" wrap="square" lIns="91351" tIns="45672" rIns="91351" bIns="45672" numCol="1" anchor="b" anchorCtr="0" compatLnSpc="1">
            <a:prstTxWarp prst="textNoShape">
              <a:avLst/>
            </a:prstTxWarp>
          </a:bodyPr>
          <a:lstStyle>
            <a:lvl1pPr>
              <a:defRPr sz="1200" b="0">
                <a:latin typeface="Times New Roman" pitchFamily="18" charset="0"/>
                <a:cs typeface="Arial" charset="0"/>
              </a:defRPr>
            </a:lvl1pPr>
          </a:lstStyle>
          <a:p>
            <a:pPr>
              <a:defRPr/>
            </a:pPr>
            <a:r>
              <a:rPr lang="el-GR" smtClean="0"/>
              <a:t>Ιούνιος 2013</a:t>
            </a:r>
            <a:endParaRPr lang="el-GR" dirty="0"/>
          </a:p>
        </p:txBody>
      </p:sp>
      <p:sp>
        <p:nvSpPr>
          <p:cNvPr id="3079" name="Rectangle 7"/>
          <p:cNvSpPr>
            <a:spLocks noGrp="1" noChangeArrowheads="1"/>
          </p:cNvSpPr>
          <p:nvPr>
            <p:ph type="sldNum" sz="quarter" idx="5"/>
          </p:nvPr>
        </p:nvSpPr>
        <p:spPr bwMode="auto">
          <a:xfrm>
            <a:off x="3806828" y="9361488"/>
            <a:ext cx="2911475" cy="493712"/>
          </a:xfrm>
          <a:prstGeom prst="rect">
            <a:avLst/>
          </a:prstGeom>
          <a:noFill/>
          <a:ln w="9525">
            <a:noFill/>
            <a:miter lim="800000"/>
            <a:headEnd/>
            <a:tailEnd/>
          </a:ln>
        </p:spPr>
        <p:txBody>
          <a:bodyPr vert="horz" wrap="square" lIns="91351" tIns="45672" rIns="91351" bIns="45672" numCol="1" anchor="b" anchorCtr="0" compatLnSpc="1">
            <a:prstTxWarp prst="textNoShape">
              <a:avLst/>
            </a:prstTxWarp>
          </a:bodyPr>
          <a:lstStyle>
            <a:lvl1pPr algn="r">
              <a:defRPr sz="1200" b="0">
                <a:latin typeface="Times New Roman" pitchFamily="18" charset="0"/>
                <a:cs typeface="Arial" charset="0"/>
              </a:defRPr>
            </a:lvl1pPr>
          </a:lstStyle>
          <a:p>
            <a:pPr>
              <a:defRPr/>
            </a:pPr>
            <a:fld id="{8087B34F-40B7-477C-8732-95A8FC293A95}" type="slidenum">
              <a:rPr lang="el-GR"/>
              <a:pPr>
                <a:defRPr/>
              </a:pPr>
              <a:t>‹#›</a:t>
            </a:fld>
            <a:endParaRPr lang="el-GR" dirty="0"/>
          </a:p>
        </p:txBody>
      </p:sp>
    </p:spTree>
    <p:extLst>
      <p:ext uri="{BB962C8B-B14F-4D97-AF65-F5344CB8AC3E}">
        <p14:creationId xmlns:p14="http://schemas.microsoft.com/office/powerpoint/2010/main" val="103205456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233"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2466"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68699"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4933"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1163" algn="l" defTabSz="912466" rtl="0" eaLnBrk="1" latinLnBrk="0" hangingPunct="1">
      <a:defRPr sz="1200" kern="1200">
        <a:solidFill>
          <a:schemeClr val="tx1"/>
        </a:solidFill>
        <a:latin typeface="+mn-lt"/>
        <a:ea typeface="+mn-ea"/>
        <a:cs typeface="+mn-cs"/>
      </a:defRPr>
    </a:lvl6pPr>
    <a:lvl7pPr marL="2737399" algn="l" defTabSz="912466" rtl="0" eaLnBrk="1" latinLnBrk="0" hangingPunct="1">
      <a:defRPr sz="1200" kern="1200">
        <a:solidFill>
          <a:schemeClr val="tx1"/>
        </a:solidFill>
        <a:latin typeface="+mn-lt"/>
        <a:ea typeface="+mn-ea"/>
        <a:cs typeface="+mn-cs"/>
      </a:defRPr>
    </a:lvl7pPr>
    <a:lvl8pPr marL="3193630" algn="l" defTabSz="912466" rtl="0" eaLnBrk="1" latinLnBrk="0" hangingPunct="1">
      <a:defRPr sz="1200" kern="1200">
        <a:solidFill>
          <a:schemeClr val="tx1"/>
        </a:solidFill>
        <a:latin typeface="+mn-lt"/>
        <a:ea typeface="+mn-ea"/>
        <a:cs typeface="+mn-cs"/>
      </a:defRPr>
    </a:lvl8pPr>
    <a:lvl9pPr marL="3649861" algn="l" defTabSz="9124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8087B34F-40B7-477C-8732-95A8FC293A95}" type="slidenum">
              <a:rPr lang="el-GR" smtClean="0"/>
              <a:pPr>
                <a:defRPr/>
              </a:pPr>
              <a:t>1</a:t>
            </a:fld>
            <a:endParaRPr lang="el-GR" dirty="0"/>
          </a:p>
        </p:txBody>
      </p:sp>
      <p:sp>
        <p:nvSpPr>
          <p:cNvPr id="5" name="Footer Placeholder 4"/>
          <p:cNvSpPr>
            <a:spLocks noGrp="1"/>
          </p:cNvSpPr>
          <p:nvPr>
            <p:ph type="ftr" sz="quarter" idx="11"/>
          </p:nvPr>
        </p:nvSpPr>
        <p:spPr/>
        <p:txBody>
          <a:bodyPr/>
          <a:lstStyle/>
          <a:p>
            <a:pPr>
              <a:defRPr/>
            </a:pPr>
            <a:r>
              <a:rPr lang="el-GR" smtClean="0"/>
              <a:t>Ιούνιος 2013</a:t>
            </a:r>
            <a:endParaRPr lang="el-GR" dirty="0"/>
          </a:p>
        </p:txBody>
      </p:sp>
    </p:spTree>
    <p:extLst>
      <p:ext uri="{BB962C8B-B14F-4D97-AF65-F5344CB8AC3E}">
        <p14:creationId xmlns:p14="http://schemas.microsoft.com/office/powerpoint/2010/main" val="434728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315224" cy="1470025"/>
          </a:xfrm>
        </p:spPr>
        <p:txBody>
          <a:bodyPr/>
          <a:lstStyle>
            <a:lvl1pPr algn="ctr">
              <a:defRPr sz="3200">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4"/>
            <a:ext cx="5986482" cy="1752600"/>
          </a:xfrm>
        </p:spPr>
        <p:txBody>
          <a:bodyPr/>
          <a:lstStyle>
            <a:lvl1pPr marL="0" indent="0" algn="ctr">
              <a:buNone/>
              <a:defRPr sz="2800">
                <a:solidFill>
                  <a:schemeClr val="tx1">
                    <a:tint val="75000"/>
                  </a:schemeClr>
                </a:solidFill>
              </a:defRPr>
            </a:lvl1pPr>
            <a:lvl2pPr marL="456233" indent="0" algn="ctr">
              <a:buNone/>
              <a:defRPr>
                <a:solidFill>
                  <a:schemeClr val="tx1">
                    <a:tint val="75000"/>
                  </a:schemeClr>
                </a:solidFill>
              </a:defRPr>
            </a:lvl2pPr>
            <a:lvl3pPr marL="912466" indent="0" algn="ctr">
              <a:buNone/>
              <a:defRPr>
                <a:solidFill>
                  <a:schemeClr val="tx1">
                    <a:tint val="75000"/>
                  </a:schemeClr>
                </a:solidFill>
              </a:defRPr>
            </a:lvl3pPr>
            <a:lvl4pPr marL="1368699" indent="0" algn="ctr">
              <a:buNone/>
              <a:defRPr>
                <a:solidFill>
                  <a:schemeClr val="tx1">
                    <a:tint val="75000"/>
                  </a:schemeClr>
                </a:solidFill>
              </a:defRPr>
            </a:lvl4pPr>
            <a:lvl5pPr marL="1824933" indent="0" algn="ctr">
              <a:buNone/>
              <a:defRPr>
                <a:solidFill>
                  <a:schemeClr val="tx1">
                    <a:tint val="75000"/>
                  </a:schemeClr>
                </a:solidFill>
              </a:defRPr>
            </a:lvl5pPr>
            <a:lvl6pPr marL="2281163" indent="0" algn="ctr">
              <a:buNone/>
              <a:defRPr>
                <a:solidFill>
                  <a:schemeClr val="tx1">
                    <a:tint val="75000"/>
                  </a:schemeClr>
                </a:solidFill>
              </a:defRPr>
            </a:lvl6pPr>
            <a:lvl7pPr marL="2737399" indent="0" algn="ctr">
              <a:buNone/>
              <a:defRPr>
                <a:solidFill>
                  <a:schemeClr val="tx1">
                    <a:tint val="75000"/>
                  </a:schemeClr>
                </a:solidFill>
              </a:defRPr>
            </a:lvl7pPr>
            <a:lvl8pPr marL="3193630" indent="0" algn="ctr">
              <a:buNone/>
              <a:defRPr>
                <a:solidFill>
                  <a:schemeClr val="tx1">
                    <a:tint val="75000"/>
                  </a:schemeClr>
                </a:solidFill>
              </a:defRPr>
            </a:lvl8pPr>
            <a:lvl9pPr marL="3649861" indent="0" algn="ctr">
              <a:buNone/>
              <a:defRPr>
                <a:solidFill>
                  <a:schemeClr val="tx1">
                    <a:tint val="75000"/>
                  </a:schemeClr>
                </a:solidFill>
              </a:defRPr>
            </a:lvl9pPr>
          </a:lstStyle>
          <a:p>
            <a:r>
              <a:rPr lang="en-US" smtClean="0"/>
              <a:t>Click to edit Master subtitle style</a:t>
            </a:r>
            <a:endParaRPr lang="el-GR" dirty="0"/>
          </a:p>
        </p:txBody>
      </p:sp>
      <p:sp>
        <p:nvSpPr>
          <p:cNvPr id="4" name="Date Placeholder 3"/>
          <p:cNvSpPr>
            <a:spLocks noGrp="1"/>
          </p:cNvSpPr>
          <p:nvPr>
            <p:ph type="dt" sz="half" idx="10"/>
          </p:nvPr>
        </p:nvSpPr>
        <p:spPr/>
        <p:txBody>
          <a:bodyPr/>
          <a:lstStyle>
            <a:lvl1pPr>
              <a:defRPr/>
            </a:lvl1pPr>
          </a:lstStyle>
          <a:p>
            <a:pPr>
              <a:defRPr/>
            </a:pPr>
            <a:r>
              <a:rPr lang="el-GR" smtClean="0"/>
              <a:t>Ιούλιος 2014</a:t>
            </a:r>
            <a:endParaRPr lang="el-GR" dirty="0"/>
          </a:p>
        </p:txBody>
      </p:sp>
      <p:sp>
        <p:nvSpPr>
          <p:cNvPr id="5" name="Footer Placeholder 4"/>
          <p:cNvSpPr>
            <a:spLocks noGrp="1"/>
          </p:cNvSpPr>
          <p:nvPr>
            <p:ph type="ftr" sz="quarter" idx="11"/>
          </p:nvPr>
        </p:nvSpPr>
        <p:spPr/>
        <p:txBody>
          <a:bodyPr/>
          <a:lstStyle>
            <a:lvl1pPr>
              <a:defRPr/>
            </a:lvl1pPr>
          </a:lstStyle>
          <a:p>
            <a:pPr>
              <a:defRPr/>
            </a:pPr>
            <a:r>
              <a:rPr lang="el-GR" smtClean="0"/>
              <a:t>Ιούνιος 2013</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22322B0-B291-4826-A018-7AF92FB04C3F}" type="slidenum">
              <a:rPr lang="el-GR" smtClean="0"/>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7" name="Title Placeholder 1"/>
          <p:cNvSpPr>
            <a:spLocks noGrp="1"/>
          </p:cNvSpPr>
          <p:nvPr>
            <p:ph type="title"/>
          </p:nvPr>
        </p:nvSpPr>
        <p:spPr bwMode="auto">
          <a:xfrm>
            <a:off x="457200" y="428607"/>
            <a:ext cx="7543824" cy="785818"/>
          </a:xfrm>
          <a:prstGeom prst="rect">
            <a:avLst/>
          </a:prstGeom>
          <a:noFill/>
          <a:ln w="9525">
            <a:noFill/>
            <a:miter lim="800000"/>
            <a:headEnd/>
            <a:tailEnd/>
          </a:ln>
        </p:spPr>
        <p:txBody>
          <a:bodyPr/>
          <a:lstStyle/>
          <a:p>
            <a:pPr lvl="0"/>
            <a:r>
              <a:rPr lang="en-US" smtClean="0"/>
              <a:t>Click to edit Master title style</a:t>
            </a:r>
            <a:endParaRPr lang="el-GR" dirty="0" smtClean="0"/>
          </a:p>
        </p:txBody>
      </p:sp>
      <p:sp>
        <p:nvSpPr>
          <p:cNvPr id="4" name="Date Placeholder 3"/>
          <p:cNvSpPr>
            <a:spLocks noGrp="1"/>
          </p:cNvSpPr>
          <p:nvPr>
            <p:ph type="dt" sz="half" idx="10"/>
          </p:nvPr>
        </p:nvSpPr>
        <p:spPr/>
        <p:txBody>
          <a:bodyPr/>
          <a:lstStyle>
            <a:lvl1pPr>
              <a:defRPr/>
            </a:lvl1pPr>
          </a:lstStyle>
          <a:p>
            <a:pPr>
              <a:defRPr/>
            </a:pPr>
            <a:r>
              <a:rPr lang="el-GR" smtClean="0"/>
              <a:t>Ιούλιος 2014</a:t>
            </a:r>
            <a:endParaRPr lang="el-GR" dirty="0"/>
          </a:p>
        </p:txBody>
      </p:sp>
      <p:sp>
        <p:nvSpPr>
          <p:cNvPr id="5" name="Footer Placeholder 4"/>
          <p:cNvSpPr>
            <a:spLocks noGrp="1"/>
          </p:cNvSpPr>
          <p:nvPr>
            <p:ph type="ftr" sz="quarter" idx="11"/>
          </p:nvPr>
        </p:nvSpPr>
        <p:spPr/>
        <p:txBody>
          <a:bodyPr/>
          <a:lstStyle>
            <a:lvl1pPr>
              <a:defRPr/>
            </a:lvl1pPr>
          </a:lstStyle>
          <a:p>
            <a:pPr>
              <a:defRPr/>
            </a:pPr>
            <a:r>
              <a:rPr lang="el-GR" smtClean="0"/>
              <a:t>Ιούνιος 2013</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EB0F0D3-2223-4B99-8BC9-716477DAAD3A}" type="slidenum">
              <a:rPr lang="el-GR" smtClean="0"/>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43174" y="5357826"/>
            <a:ext cx="5386398" cy="655633"/>
          </a:xfrm>
        </p:spPr>
        <p:txBody>
          <a:bodyPr/>
          <a:lstStyle>
            <a:lvl1pPr algn="l">
              <a:defRPr sz="2800">
                <a:solidFill>
                  <a:schemeClr val="bg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2643174" y="6072206"/>
            <a:ext cx="5429288" cy="542956"/>
          </a:xfrm>
        </p:spPr>
        <p:txBody>
          <a:bodyPr/>
          <a:lstStyle>
            <a:lvl1pPr marL="0" indent="0" algn="l">
              <a:buNone/>
              <a:defRPr sz="2400">
                <a:solidFill>
                  <a:srgbClr val="E96419"/>
                </a:solidFill>
              </a:defRPr>
            </a:lvl1pPr>
            <a:lvl2pPr marL="456233" indent="0" algn="ctr">
              <a:buNone/>
              <a:defRPr>
                <a:solidFill>
                  <a:schemeClr val="tx1">
                    <a:tint val="75000"/>
                  </a:schemeClr>
                </a:solidFill>
              </a:defRPr>
            </a:lvl2pPr>
            <a:lvl3pPr marL="912466" indent="0" algn="ctr">
              <a:buNone/>
              <a:defRPr>
                <a:solidFill>
                  <a:schemeClr val="tx1">
                    <a:tint val="75000"/>
                  </a:schemeClr>
                </a:solidFill>
              </a:defRPr>
            </a:lvl3pPr>
            <a:lvl4pPr marL="1368699" indent="0" algn="ctr">
              <a:buNone/>
              <a:defRPr>
                <a:solidFill>
                  <a:schemeClr val="tx1">
                    <a:tint val="75000"/>
                  </a:schemeClr>
                </a:solidFill>
              </a:defRPr>
            </a:lvl4pPr>
            <a:lvl5pPr marL="1824933" indent="0" algn="ctr">
              <a:buNone/>
              <a:defRPr>
                <a:solidFill>
                  <a:schemeClr val="tx1">
                    <a:tint val="75000"/>
                  </a:schemeClr>
                </a:solidFill>
              </a:defRPr>
            </a:lvl5pPr>
            <a:lvl6pPr marL="2281163" indent="0" algn="ctr">
              <a:buNone/>
              <a:defRPr>
                <a:solidFill>
                  <a:schemeClr val="tx1">
                    <a:tint val="75000"/>
                  </a:schemeClr>
                </a:solidFill>
              </a:defRPr>
            </a:lvl6pPr>
            <a:lvl7pPr marL="2737399" indent="0" algn="ctr">
              <a:buNone/>
              <a:defRPr>
                <a:solidFill>
                  <a:schemeClr val="tx1">
                    <a:tint val="75000"/>
                  </a:schemeClr>
                </a:solidFill>
              </a:defRPr>
            </a:lvl7pPr>
            <a:lvl8pPr marL="3193630" indent="0" algn="ctr">
              <a:buNone/>
              <a:defRPr>
                <a:solidFill>
                  <a:schemeClr val="tx1">
                    <a:tint val="75000"/>
                  </a:schemeClr>
                </a:solidFill>
              </a:defRPr>
            </a:lvl8pPr>
            <a:lvl9pPr marL="3649861" indent="0" algn="ctr">
              <a:buNone/>
              <a:defRPr>
                <a:solidFill>
                  <a:schemeClr val="tx1">
                    <a:tint val="75000"/>
                  </a:schemeClr>
                </a:solidFill>
              </a:defRPr>
            </a:lvl9pPr>
          </a:lstStyle>
          <a:p>
            <a:r>
              <a:rPr lang="en-US" smtClean="0"/>
              <a:t>Click to edit Master subtitle style</a:t>
            </a:r>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1600200"/>
            <a:ext cx="6143668" cy="4525963"/>
          </a:xfrm>
        </p:spPr>
        <p:txBody>
          <a:bodyPr/>
          <a:lstStyle>
            <a:lvl1pPr>
              <a:buClr>
                <a:schemeClr val="accent6">
                  <a:lumMod val="75000"/>
                </a:schemeClr>
              </a:buClr>
              <a:buFont typeface="Wingdings" pitchFamily="2" charset="2"/>
              <a:buChar char="§"/>
              <a:defRPr sz="2000">
                <a:latin typeface="+mj-lt"/>
              </a:defRPr>
            </a:lvl1pPr>
            <a:lvl2pPr>
              <a:buClr>
                <a:srgbClr val="E96419"/>
              </a:buClr>
              <a:buSzPct val="100000"/>
              <a:buFont typeface="Arial" pitchFamily="34" charset="0"/>
              <a:buChar char="•"/>
              <a:defRPr sz="1800">
                <a:latin typeface="+mj-lt"/>
              </a:defRPr>
            </a:lvl2pPr>
            <a:lvl3pPr>
              <a:buClr>
                <a:srgbClr val="E96419"/>
              </a:buClr>
              <a:defRPr sz="1800">
                <a:latin typeface="+mj-lt"/>
              </a:defRPr>
            </a:lvl3pPr>
            <a:lvl4pPr>
              <a:buClr>
                <a:srgbClr val="E96419"/>
              </a:buClr>
              <a:buFont typeface="Arial" pitchFamily="34" charset="0"/>
              <a:buChar char="•"/>
              <a:defRPr sz="1800">
                <a:latin typeface="+mj-lt"/>
              </a:defRPr>
            </a:lvl4pPr>
            <a:lvl5pPr>
              <a:buClr>
                <a:srgbClr val="E96419"/>
              </a:buClr>
              <a:defRPr sz="1800">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9" name="Title Placeholder 1"/>
          <p:cNvSpPr>
            <a:spLocks noGrp="1"/>
          </p:cNvSpPr>
          <p:nvPr>
            <p:ph type="title"/>
          </p:nvPr>
        </p:nvSpPr>
        <p:spPr bwMode="auto">
          <a:xfrm>
            <a:off x="457200" y="428607"/>
            <a:ext cx="7543824" cy="785818"/>
          </a:xfrm>
          <a:prstGeom prst="rect">
            <a:avLst/>
          </a:prstGeom>
          <a:noFill/>
          <a:ln w="9525">
            <a:noFill/>
            <a:miter lim="800000"/>
            <a:headEnd/>
            <a:tailEnd/>
          </a:ln>
        </p:spPr>
        <p:txBody>
          <a:bodyPr/>
          <a:lstStyle>
            <a:lvl1pPr>
              <a:defRPr sz="2300"/>
            </a:lvl1pPr>
          </a:lstStyle>
          <a:p>
            <a:pPr lvl="0"/>
            <a:r>
              <a:rPr lang="en-US" smtClean="0"/>
              <a:t>Click to edit Master title style</a:t>
            </a:r>
            <a:endParaRPr lang="el-GR" dirty="0" smtClean="0"/>
          </a:p>
        </p:txBody>
      </p:sp>
      <p:sp>
        <p:nvSpPr>
          <p:cNvPr id="4" name="Date Placeholder 3"/>
          <p:cNvSpPr>
            <a:spLocks noGrp="1"/>
          </p:cNvSpPr>
          <p:nvPr>
            <p:ph type="dt" sz="half" idx="10"/>
          </p:nvPr>
        </p:nvSpPr>
        <p:spPr/>
        <p:txBody>
          <a:bodyPr/>
          <a:lstStyle>
            <a:lvl1pPr>
              <a:defRPr/>
            </a:lvl1pPr>
          </a:lstStyle>
          <a:p>
            <a:pPr>
              <a:defRPr/>
            </a:pPr>
            <a:r>
              <a:rPr lang="el-GR" smtClean="0"/>
              <a:t>Ιούλιος 2014</a:t>
            </a:r>
            <a:endParaRPr lang="el-GR" dirty="0"/>
          </a:p>
        </p:txBody>
      </p:sp>
      <p:sp>
        <p:nvSpPr>
          <p:cNvPr id="5" name="Footer Placeholder 4"/>
          <p:cNvSpPr>
            <a:spLocks noGrp="1"/>
          </p:cNvSpPr>
          <p:nvPr>
            <p:ph type="ftr" sz="quarter" idx="11"/>
          </p:nvPr>
        </p:nvSpPr>
        <p:spPr/>
        <p:txBody>
          <a:bodyPr/>
          <a:lstStyle>
            <a:lvl1pPr>
              <a:defRPr/>
            </a:lvl1pPr>
          </a:lstStyle>
          <a:p>
            <a:pPr>
              <a:defRPr/>
            </a:pPr>
            <a:r>
              <a:rPr lang="el-GR" smtClean="0"/>
              <a:t>Ιούνιος 2013</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870D3EC-8847-4B3D-A5AE-5D00C74F20E4}" type="slidenum">
              <a:rPr lang="el-GR" smtClean="0"/>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4406912"/>
            <a:ext cx="7278711"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6" y="2906713"/>
            <a:ext cx="7278711" cy="1500187"/>
          </a:xfrm>
        </p:spPr>
        <p:txBody>
          <a:bodyPr anchor="b"/>
          <a:lstStyle>
            <a:lvl1pPr marL="0" indent="0">
              <a:buNone/>
              <a:defRPr sz="2000">
                <a:solidFill>
                  <a:schemeClr val="tx1">
                    <a:tint val="75000"/>
                  </a:schemeClr>
                </a:solidFill>
              </a:defRPr>
            </a:lvl1pPr>
            <a:lvl2pPr marL="456233" indent="0">
              <a:buNone/>
              <a:defRPr sz="1800">
                <a:solidFill>
                  <a:schemeClr val="tx1">
                    <a:tint val="75000"/>
                  </a:schemeClr>
                </a:solidFill>
              </a:defRPr>
            </a:lvl2pPr>
            <a:lvl3pPr marL="912466" indent="0">
              <a:buNone/>
              <a:defRPr sz="1600">
                <a:solidFill>
                  <a:schemeClr val="tx1">
                    <a:tint val="75000"/>
                  </a:schemeClr>
                </a:solidFill>
              </a:defRPr>
            </a:lvl3pPr>
            <a:lvl4pPr marL="1368699" indent="0">
              <a:buNone/>
              <a:defRPr sz="1400">
                <a:solidFill>
                  <a:schemeClr val="tx1">
                    <a:tint val="75000"/>
                  </a:schemeClr>
                </a:solidFill>
              </a:defRPr>
            </a:lvl4pPr>
            <a:lvl5pPr marL="1824933" indent="0">
              <a:buNone/>
              <a:defRPr sz="1400">
                <a:solidFill>
                  <a:schemeClr val="tx1">
                    <a:tint val="75000"/>
                  </a:schemeClr>
                </a:solidFill>
              </a:defRPr>
            </a:lvl5pPr>
            <a:lvl6pPr marL="2281163" indent="0">
              <a:buNone/>
              <a:defRPr sz="1400">
                <a:solidFill>
                  <a:schemeClr val="tx1">
                    <a:tint val="75000"/>
                  </a:schemeClr>
                </a:solidFill>
              </a:defRPr>
            </a:lvl6pPr>
            <a:lvl7pPr marL="2737399" indent="0">
              <a:buNone/>
              <a:defRPr sz="1400">
                <a:solidFill>
                  <a:schemeClr val="tx1">
                    <a:tint val="75000"/>
                  </a:schemeClr>
                </a:solidFill>
              </a:defRPr>
            </a:lvl7pPr>
            <a:lvl8pPr marL="3193630" indent="0">
              <a:buNone/>
              <a:defRPr sz="1400">
                <a:solidFill>
                  <a:schemeClr val="tx1">
                    <a:tint val="75000"/>
                  </a:schemeClr>
                </a:solidFill>
              </a:defRPr>
            </a:lvl8pPr>
            <a:lvl9pPr marL="3649861"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l-GR" smtClean="0"/>
              <a:t>Ιούλιος 2014</a:t>
            </a:r>
            <a:endParaRPr lang="el-GR" dirty="0"/>
          </a:p>
        </p:txBody>
      </p:sp>
      <p:sp>
        <p:nvSpPr>
          <p:cNvPr id="5" name="Footer Placeholder 4"/>
          <p:cNvSpPr>
            <a:spLocks noGrp="1"/>
          </p:cNvSpPr>
          <p:nvPr>
            <p:ph type="ftr" sz="quarter" idx="11"/>
          </p:nvPr>
        </p:nvSpPr>
        <p:spPr/>
        <p:txBody>
          <a:bodyPr/>
          <a:lstStyle>
            <a:lvl1pPr>
              <a:defRPr/>
            </a:lvl1pPr>
          </a:lstStyle>
          <a:p>
            <a:pPr>
              <a:defRPr/>
            </a:pPr>
            <a:r>
              <a:rPr lang="el-GR" smtClean="0"/>
              <a:t>Ιούνιος 2013</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1B99654-BE17-496B-863E-165C52D0BDF3}" type="slidenum">
              <a:rPr lang="el-GR" smtClean="0"/>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14348" y="2143116"/>
            <a:ext cx="3543296" cy="3983047"/>
          </a:xfrm>
        </p:spPr>
        <p:txBody>
          <a:bodyPr/>
          <a:lstStyle>
            <a:lvl1pPr>
              <a:defRPr sz="20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8" name="Content Placeholder 2"/>
          <p:cNvSpPr>
            <a:spLocks noGrp="1"/>
          </p:cNvSpPr>
          <p:nvPr>
            <p:ph sz="half" idx="13"/>
          </p:nvPr>
        </p:nvSpPr>
        <p:spPr>
          <a:xfrm>
            <a:off x="4500562" y="2143116"/>
            <a:ext cx="3500462" cy="3983047"/>
          </a:xfrm>
        </p:spPr>
        <p:txBody>
          <a:bodyPr/>
          <a:lstStyle>
            <a:lvl1pPr>
              <a:defRPr sz="20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9" name="Title 1"/>
          <p:cNvSpPr>
            <a:spLocks noGrp="1"/>
          </p:cNvSpPr>
          <p:nvPr>
            <p:ph type="title"/>
          </p:nvPr>
        </p:nvSpPr>
        <p:spPr>
          <a:xfrm>
            <a:off x="457200" y="428607"/>
            <a:ext cx="7543824" cy="785818"/>
          </a:xfrm>
        </p:spPr>
        <p:txBody>
          <a:bodyPr/>
          <a:lstStyle>
            <a:lvl1pPr>
              <a:defRPr/>
            </a:lvl1pPr>
          </a:lstStyle>
          <a:p>
            <a:r>
              <a:rPr lang="en-US" smtClean="0"/>
              <a:t>Click to edit Master title style</a:t>
            </a:r>
            <a:endParaRPr lang="el-GR" dirty="0"/>
          </a:p>
        </p:txBody>
      </p:sp>
      <p:sp>
        <p:nvSpPr>
          <p:cNvPr id="5" name="Date Placeholder 3"/>
          <p:cNvSpPr>
            <a:spLocks noGrp="1"/>
          </p:cNvSpPr>
          <p:nvPr>
            <p:ph type="dt" sz="half" idx="14"/>
          </p:nvPr>
        </p:nvSpPr>
        <p:spPr/>
        <p:txBody>
          <a:bodyPr/>
          <a:lstStyle>
            <a:lvl1pPr>
              <a:defRPr/>
            </a:lvl1pPr>
          </a:lstStyle>
          <a:p>
            <a:pPr>
              <a:defRPr/>
            </a:pPr>
            <a:r>
              <a:rPr lang="el-GR" smtClean="0"/>
              <a:t>Ιούλιος 2014</a:t>
            </a:r>
            <a:endParaRPr lang="el-GR" dirty="0"/>
          </a:p>
        </p:txBody>
      </p:sp>
      <p:sp>
        <p:nvSpPr>
          <p:cNvPr id="6" name="Footer Placeholder 4"/>
          <p:cNvSpPr>
            <a:spLocks noGrp="1"/>
          </p:cNvSpPr>
          <p:nvPr>
            <p:ph type="ftr" sz="quarter" idx="15"/>
          </p:nvPr>
        </p:nvSpPr>
        <p:spPr/>
        <p:txBody>
          <a:bodyPr/>
          <a:lstStyle>
            <a:lvl1pPr>
              <a:defRPr/>
            </a:lvl1pPr>
          </a:lstStyle>
          <a:p>
            <a:pPr>
              <a:defRPr/>
            </a:pPr>
            <a:r>
              <a:rPr lang="el-GR" smtClean="0"/>
              <a:t>Ιούνιος 2013</a:t>
            </a: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3AF73299-32CC-4C55-AB49-67DFD0E79B31}" type="slidenum">
              <a:rPr lang="el-GR" smtClean="0"/>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1214414" y="1574792"/>
            <a:ext cx="3357586" cy="639762"/>
          </a:xfrm>
        </p:spPr>
        <p:txBody>
          <a:bodyPr anchor="b"/>
          <a:lstStyle>
            <a:lvl1pPr marL="0" indent="0">
              <a:buNone/>
              <a:defRPr sz="2000" b="1"/>
            </a:lvl1pPr>
            <a:lvl2pPr marL="456233" indent="0">
              <a:buNone/>
              <a:defRPr sz="2000" b="1"/>
            </a:lvl2pPr>
            <a:lvl3pPr marL="912466" indent="0">
              <a:buNone/>
              <a:defRPr sz="1800" b="1"/>
            </a:lvl3pPr>
            <a:lvl4pPr marL="1368699" indent="0">
              <a:buNone/>
              <a:defRPr sz="1600" b="1"/>
            </a:lvl4pPr>
            <a:lvl5pPr marL="1824933" indent="0">
              <a:buNone/>
              <a:defRPr sz="1600" b="1"/>
            </a:lvl5pPr>
            <a:lvl6pPr marL="2281163" indent="0">
              <a:buNone/>
              <a:defRPr sz="1600" b="1"/>
            </a:lvl6pPr>
            <a:lvl7pPr marL="2737399" indent="0">
              <a:buNone/>
              <a:defRPr sz="1600" b="1"/>
            </a:lvl7pPr>
            <a:lvl8pPr marL="3193630" indent="0">
              <a:buNone/>
              <a:defRPr sz="1600" b="1"/>
            </a:lvl8pPr>
            <a:lvl9pPr marL="3649861"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3438" y="1571612"/>
            <a:ext cx="3357586" cy="639762"/>
          </a:xfrm>
        </p:spPr>
        <p:txBody>
          <a:bodyPr anchor="b"/>
          <a:lstStyle>
            <a:lvl1pPr marL="0" indent="0">
              <a:buNone/>
              <a:defRPr sz="2000" b="1"/>
            </a:lvl1pPr>
            <a:lvl2pPr marL="456233" indent="0">
              <a:buNone/>
              <a:defRPr sz="2000" b="1"/>
            </a:lvl2pPr>
            <a:lvl3pPr marL="912466" indent="0">
              <a:buNone/>
              <a:defRPr sz="1800" b="1"/>
            </a:lvl3pPr>
            <a:lvl4pPr marL="1368699" indent="0">
              <a:buNone/>
              <a:defRPr sz="1600" b="1"/>
            </a:lvl4pPr>
            <a:lvl5pPr marL="1824933" indent="0">
              <a:buNone/>
              <a:defRPr sz="1600" b="1"/>
            </a:lvl5pPr>
            <a:lvl6pPr marL="2281163" indent="0">
              <a:buNone/>
              <a:defRPr sz="1600" b="1"/>
            </a:lvl6pPr>
            <a:lvl7pPr marL="2737399" indent="0">
              <a:buNone/>
              <a:defRPr sz="1600" b="1"/>
            </a:lvl7pPr>
            <a:lvl8pPr marL="3193630" indent="0">
              <a:buNone/>
              <a:defRPr sz="1600" b="1"/>
            </a:lvl8pPr>
            <a:lvl9pPr marL="3649861" indent="0">
              <a:buNone/>
              <a:defRPr sz="1600" b="1"/>
            </a:lvl9pPr>
          </a:lstStyle>
          <a:p>
            <a:pPr lvl="0"/>
            <a:r>
              <a:rPr lang="en-US" smtClean="0"/>
              <a:t>Click to edit Master text styles</a:t>
            </a:r>
          </a:p>
        </p:txBody>
      </p:sp>
      <p:sp>
        <p:nvSpPr>
          <p:cNvPr id="10" name="Content Placeholder 2"/>
          <p:cNvSpPr>
            <a:spLocks noGrp="1"/>
          </p:cNvSpPr>
          <p:nvPr>
            <p:ph sz="half" idx="13"/>
          </p:nvPr>
        </p:nvSpPr>
        <p:spPr>
          <a:xfrm>
            <a:off x="1214414" y="2232039"/>
            <a:ext cx="3357586" cy="3983047"/>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11" name="Content Placeholder 2"/>
          <p:cNvSpPr>
            <a:spLocks noGrp="1"/>
          </p:cNvSpPr>
          <p:nvPr>
            <p:ph sz="half" idx="14"/>
          </p:nvPr>
        </p:nvSpPr>
        <p:spPr>
          <a:xfrm>
            <a:off x="4643438" y="2232039"/>
            <a:ext cx="3357586" cy="3983047"/>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7" name="Date Placeholder 6"/>
          <p:cNvSpPr>
            <a:spLocks noGrp="1"/>
          </p:cNvSpPr>
          <p:nvPr>
            <p:ph type="dt" sz="half" idx="15"/>
          </p:nvPr>
        </p:nvSpPr>
        <p:spPr/>
        <p:txBody>
          <a:bodyPr/>
          <a:lstStyle>
            <a:lvl1pPr>
              <a:defRPr/>
            </a:lvl1pPr>
          </a:lstStyle>
          <a:p>
            <a:pPr>
              <a:defRPr/>
            </a:pPr>
            <a:r>
              <a:rPr lang="el-GR" smtClean="0"/>
              <a:t>Ιούλιος 2014</a:t>
            </a:r>
            <a:endParaRPr lang="el-GR" dirty="0"/>
          </a:p>
        </p:txBody>
      </p:sp>
      <p:sp>
        <p:nvSpPr>
          <p:cNvPr id="8" name="Footer Placeholder 7"/>
          <p:cNvSpPr>
            <a:spLocks noGrp="1"/>
          </p:cNvSpPr>
          <p:nvPr>
            <p:ph type="ftr" sz="quarter" idx="16"/>
          </p:nvPr>
        </p:nvSpPr>
        <p:spPr/>
        <p:txBody>
          <a:bodyPr/>
          <a:lstStyle>
            <a:lvl1pPr>
              <a:defRPr/>
            </a:lvl1pPr>
          </a:lstStyle>
          <a:p>
            <a:pPr>
              <a:defRPr/>
            </a:pPr>
            <a:r>
              <a:rPr lang="el-GR" smtClean="0"/>
              <a:t>Ιούνιος 2013</a:t>
            </a:r>
            <a:endParaRPr lang="en-US" dirty="0"/>
          </a:p>
        </p:txBody>
      </p:sp>
      <p:sp>
        <p:nvSpPr>
          <p:cNvPr id="9" name="Slide Number Placeholder 8"/>
          <p:cNvSpPr>
            <a:spLocks noGrp="1"/>
          </p:cNvSpPr>
          <p:nvPr>
            <p:ph type="sldNum" sz="quarter" idx="17"/>
          </p:nvPr>
        </p:nvSpPr>
        <p:spPr>
          <a:xfrm>
            <a:off x="6553200" y="6434150"/>
            <a:ext cx="2133600" cy="365125"/>
          </a:xfrm>
        </p:spPr>
        <p:txBody>
          <a:bodyPr/>
          <a:lstStyle>
            <a:lvl1pPr>
              <a:defRPr/>
            </a:lvl1pPr>
          </a:lstStyle>
          <a:p>
            <a:pPr>
              <a:defRPr/>
            </a:pPr>
            <a:fld id="{17E236B3-78C9-4705-B4D9-6B2433BCD6E6}" type="slidenum">
              <a:rPr lang="el-GR" smtClean="0"/>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bwMode="auto">
          <a:xfrm>
            <a:off x="457200" y="428607"/>
            <a:ext cx="7543824" cy="785818"/>
          </a:xfrm>
          <a:prstGeom prst="rect">
            <a:avLst/>
          </a:prstGeom>
          <a:noFill/>
          <a:ln w="9525">
            <a:noFill/>
            <a:miter lim="800000"/>
            <a:headEnd/>
            <a:tailEnd/>
          </a:ln>
        </p:spPr>
        <p:txBody>
          <a:bodyPr/>
          <a:lstStyle/>
          <a:p>
            <a:pPr lvl="0"/>
            <a:r>
              <a:rPr lang="en-US" smtClean="0"/>
              <a:t>Click to edit Master title style</a:t>
            </a:r>
            <a:endParaRPr lang="el-GR" dirty="0" smtClean="0"/>
          </a:p>
        </p:txBody>
      </p:sp>
      <p:sp>
        <p:nvSpPr>
          <p:cNvPr id="3" name="Date Placeholder 3"/>
          <p:cNvSpPr>
            <a:spLocks noGrp="1"/>
          </p:cNvSpPr>
          <p:nvPr>
            <p:ph type="dt" sz="half" idx="10"/>
          </p:nvPr>
        </p:nvSpPr>
        <p:spPr/>
        <p:txBody>
          <a:bodyPr/>
          <a:lstStyle>
            <a:lvl1pPr>
              <a:defRPr/>
            </a:lvl1pPr>
          </a:lstStyle>
          <a:p>
            <a:pPr>
              <a:defRPr/>
            </a:pPr>
            <a:r>
              <a:rPr lang="el-GR" smtClean="0"/>
              <a:t>Ιούλιος 2014</a:t>
            </a:r>
            <a:endParaRPr lang="el-GR" dirty="0"/>
          </a:p>
        </p:txBody>
      </p:sp>
      <p:sp>
        <p:nvSpPr>
          <p:cNvPr id="4" name="Footer Placeholder 4"/>
          <p:cNvSpPr>
            <a:spLocks noGrp="1"/>
          </p:cNvSpPr>
          <p:nvPr>
            <p:ph type="ftr" sz="quarter" idx="11"/>
          </p:nvPr>
        </p:nvSpPr>
        <p:spPr/>
        <p:txBody>
          <a:bodyPr/>
          <a:lstStyle>
            <a:lvl1pPr>
              <a:defRPr/>
            </a:lvl1pPr>
          </a:lstStyle>
          <a:p>
            <a:pPr>
              <a:defRPr/>
            </a:pPr>
            <a:r>
              <a:rPr lang="el-GR" smtClean="0"/>
              <a:t>Ιούνιος 2013</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9FCD955-BC49-495F-9E33-17256B2E4112}" type="slidenum">
              <a:rPr lang="el-GR" smtClean="0"/>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l-GR" smtClean="0"/>
              <a:t>Ιούλιος 2014</a:t>
            </a:r>
            <a:endParaRPr lang="el-GR" dirty="0"/>
          </a:p>
        </p:txBody>
      </p:sp>
      <p:sp>
        <p:nvSpPr>
          <p:cNvPr id="3" name="Footer Placeholder 4"/>
          <p:cNvSpPr>
            <a:spLocks noGrp="1"/>
          </p:cNvSpPr>
          <p:nvPr>
            <p:ph type="ftr" sz="quarter" idx="11"/>
          </p:nvPr>
        </p:nvSpPr>
        <p:spPr/>
        <p:txBody>
          <a:bodyPr/>
          <a:lstStyle>
            <a:lvl1pPr>
              <a:defRPr/>
            </a:lvl1pPr>
          </a:lstStyle>
          <a:p>
            <a:pPr>
              <a:defRPr/>
            </a:pPr>
            <a:r>
              <a:rPr lang="el-GR" smtClean="0"/>
              <a:t>Ιούνιος 2013</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CA3FB9F-6128-4DF4-88E6-45CC2A40D953}" type="slidenum">
              <a:rPr lang="el-GR" smtClean="0"/>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l-GR" dirty="0"/>
          </a:p>
        </p:txBody>
      </p:sp>
      <p:sp>
        <p:nvSpPr>
          <p:cNvPr id="3" name="Picture Placeholder 2"/>
          <p:cNvSpPr>
            <a:spLocks noGrp="1"/>
          </p:cNvSpPr>
          <p:nvPr>
            <p:ph type="pic" idx="1"/>
          </p:nvPr>
        </p:nvSpPr>
        <p:spPr>
          <a:xfrm>
            <a:off x="1792288" y="1500185"/>
            <a:ext cx="5486400" cy="3227401"/>
          </a:xfrm>
        </p:spPr>
        <p:txBody>
          <a:bodyPr rtlCol="0">
            <a:normAutofit/>
          </a:bodyPr>
          <a:lstStyle>
            <a:lvl1pPr marL="0" indent="0">
              <a:buNone/>
              <a:defRPr sz="3200"/>
            </a:lvl1pPr>
            <a:lvl2pPr marL="456233" indent="0">
              <a:buNone/>
              <a:defRPr sz="2800"/>
            </a:lvl2pPr>
            <a:lvl3pPr marL="912466" indent="0">
              <a:buNone/>
              <a:defRPr sz="2400"/>
            </a:lvl3pPr>
            <a:lvl4pPr marL="1368699" indent="0">
              <a:buNone/>
              <a:defRPr sz="2000"/>
            </a:lvl4pPr>
            <a:lvl5pPr marL="1824933" indent="0">
              <a:buNone/>
              <a:defRPr sz="2000"/>
            </a:lvl5pPr>
            <a:lvl6pPr marL="2281163" indent="0">
              <a:buNone/>
              <a:defRPr sz="2000"/>
            </a:lvl6pPr>
            <a:lvl7pPr marL="2737399" indent="0">
              <a:buNone/>
              <a:defRPr sz="2000"/>
            </a:lvl7pPr>
            <a:lvl8pPr marL="3193630" indent="0">
              <a:buNone/>
              <a:defRPr sz="2000"/>
            </a:lvl8pPr>
            <a:lvl9pPr marL="3649861" indent="0">
              <a:buNone/>
              <a:defRPr sz="2000"/>
            </a:lvl9pPr>
          </a:lstStyle>
          <a:p>
            <a:pPr lvl="0"/>
            <a:r>
              <a:rPr lang="en-US" noProof="0" dirty="0" smtClean="0"/>
              <a:t>Click icon to add picture</a:t>
            </a:r>
            <a:endParaRPr lang="el-GR"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233" indent="0">
              <a:buNone/>
              <a:defRPr sz="1200"/>
            </a:lvl2pPr>
            <a:lvl3pPr marL="912466" indent="0">
              <a:buNone/>
              <a:defRPr sz="1000"/>
            </a:lvl3pPr>
            <a:lvl4pPr marL="1368699" indent="0">
              <a:buNone/>
              <a:defRPr sz="900"/>
            </a:lvl4pPr>
            <a:lvl5pPr marL="1824933" indent="0">
              <a:buNone/>
              <a:defRPr sz="900"/>
            </a:lvl5pPr>
            <a:lvl6pPr marL="2281163" indent="0">
              <a:buNone/>
              <a:defRPr sz="900"/>
            </a:lvl6pPr>
            <a:lvl7pPr marL="2737399" indent="0">
              <a:buNone/>
              <a:defRPr sz="900"/>
            </a:lvl7pPr>
            <a:lvl8pPr marL="3193630" indent="0">
              <a:buNone/>
              <a:defRPr sz="900"/>
            </a:lvl8pPr>
            <a:lvl9pPr marL="3649861"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l-GR" smtClean="0"/>
              <a:t>Ιούλιος 2014</a:t>
            </a:r>
            <a:endParaRPr lang="el-GR" dirty="0"/>
          </a:p>
        </p:txBody>
      </p:sp>
      <p:sp>
        <p:nvSpPr>
          <p:cNvPr id="6" name="Footer Placeholder 4"/>
          <p:cNvSpPr>
            <a:spLocks noGrp="1"/>
          </p:cNvSpPr>
          <p:nvPr>
            <p:ph type="ftr" sz="quarter" idx="11"/>
          </p:nvPr>
        </p:nvSpPr>
        <p:spPr/>
        <p:txBody>
          <a:bodyPr/>
          <a:lstStyle>
            <a:lvl1pPr>
              <a:defRPr/>
            </a:lvl1pPr>
          </a:lstStyle>
          <a:p>
            <a:pPr>
              <a:defRPr/>
            </a:pPr>
            <a:r>
              <a:rPr lang="el-GR" smtClean="0"/>
              <a:t>Ιούνιος 2013</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651C7E0-E385-4041-B6A6-83264C63F01C}" type="slidenum">
              <a:rPr lang="el-GR" smtClean="0"/>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28637"/>
            <a:ext cx="7543800" cy="785813"/>
          </a:xfrm>
          <a:prstGeom prst="rect">
            <a:avLst/>
          </a:prstGeom>
          <a:noFill/>
          <a:ln w="9525">
            <a:noFill/>
            <a:miter lim="800000"/>
            <a:headEnd/>
            <a:tailEnd/>
          </a:ln>
        </p:spPr>
        <p:txBody>
          <a:bodyPr vert="horz" wrap="square" lIns="91248" tIns="45624" rIns="91248" bIns="45624" numCol="1" anchor="ctr" anchorCtr="0" compatLnSpc="1">
            <a:prstTxWarp prst="textNoShape">
              <a:avLst/>
            </a:prstTxWarp>
          </a:bodyPr>
          <a:lstStyle/>
          <a:p>
            <a:pPr lvl="0"/>
            <a:r>
              <a:rPr lang="en-US" smtClean="0"/>
              <a:t>Click to edit Master title style</a:t>
            </a:r>
            <a:endParaRPr lang="el-GR" smtClean="0"/>
          </a:p>
        </p:txBody>
      </p:sp>
      <p:sp>
        <p:nvSpPr>
          <p:cNvPr id="1027" name="Text Placeholder 2"/>
          <p:cNvSpPr>
            <a:spLocks noGrp="1"/>
          </p:cNvSpPr>
          <p:nvPr>
            <p:ph type="body" idx="1"/>
          </p:nvPr>
        </p:nvSpPr>
        <p:spPr bwMode="auto">
          <a:xfrm>
            <a:off x="1857378" y="1600200"/>
            <a:ext cx="6143625" cy="4525963"/>
          </a:xfrm>
          <a:prstGeom prst="rect">
            <a:avLst/>
          </a:prstGeom>
          <a:noFill/>
          <a:ln w="9525">
            <a:noFill/>
            <a:miter lim="800000"/>
            <a:headEnd/>
            <a:tailEnd/>
          </a:ln>
        </p:spPr>
        <p:txBody>
          <a:bodyPr vert="horz" wrap="square" lIns="91248" tIns="45624" rIns="91248" bIns="456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457201" y="6429387"/>
            <a:ext cx="2133600" cy="365125"/>
          </a:xfrm>
          <a:prstGeom prst="rect">
            <a:avLst/>
          </a:prstGeom>
        </p:spPr>
        <p:txBody>
          <a:bodyPr vert="horz" lIns="91248" tIns="45624" rIns="91248" bIns="45624" rtlCol="0" anchor="ctr"/>
          <a:lstStyle>
            <a:lvl1pPr algn="l" fontAlgn="auto">
              <a:spcBef>
                <a:spcPts val="0"/>
              </a:spcBef>
              <a:spcAft>
                <a:spcPts val="0"/>
              </a:spcAft>
              <a:defRPr sz="1200">
                <a:solidFill>
                  <a:schemeClr val="bg1"/>
                </a:solidFill>
                <a:latin typeface="+mn-lt"/>
              </a:defRPr>
            </a:lvl1pPr>
          </a:lstStyle>
          <a:p>
            <a:pPr>
              <a:defRPr/>
            </a:pPr>
            <a:r>
              <a:rPr lang="el-GR" smtClean="0"/>
              <a:t>Ιούλιος 2014</a:t>
            </a:r>
            <a:endParaRPr lang="el-GR" dirty="0"/>
          </a:p>
        </p:txBody>
      </p:sp>
      <p:sp>
        <p:nvSpPr>
          <p:cNvPr id="5" name="Footer Placeholder 4"/>
          <p:cNvSpPr>
            <a:spLocks noGrp="1"/>
          </p:cNvSpPr>
          <p:nvPr>
            <p:ph type="ftr" sz="quarter" idx="3"/>
          </p:nvPr>
        </p:nvSpPr>
        <p:spPr>
          <a:xfrm>
            <a:off x="3124203" y="6429387"/>
            <a:ext cx="2895600" cy="365125"/>
          </a:xfrm>
          <a:prstGeom prst="rect">
            <a:avLst/>
          </a:prstGeom>
        </p:spPr>
        <p:txBody>
          <a:bodyPr vert="horz" lIns="91248" tIns="45624" rIns="91248" bIns="45624" rtlCol="0" anchor="ctr"/>
          <a:lstStyle>
            <a:lvl1pPr algn="ctr" fontAlgn="auto">
              <a:spcBef>
                <a:spcPts val="0"/>
              </a:spcBef>
              <a:spcAft>
                <a:spcPts val="0"/>
              </a:spcAft>
              <a:defRPr sz="1200">
                <a:solidFill>
                  <a:schemeClr val="bg1"/>
                </a:solidFill>
                <a:latin typeface="+mn-lt"/>
              </a:defRPr>
            </a:lvl1pPr>
          </a:lstStyle>
          <a:p>
            <a:pPr>
              <a:defRPr/>
            </a:pPr>
            <a:r>
              <a:rPr lang="el-GR" smtClean="0"/>
              <a:t>Ιούνιος 2013</a:t>
            </a:r>
            <a:endParaRPr lang="el-GR" dirty="0"/>
          </a:p>
        </p:txBody>
      </p:sp>
      <p:sp>
        <p:nvSpPr>
          <p:cNvPr id="6" name="Slide Number Placeholder 5"/>
          <p:cNvSpPr>
            <a:spLocks noGrp="1"/>
          </p:cNvSpPr>
          <p:nvPr>
            <p:ph type="sldNum" sz="quarter" idx="4"/>
          </p:nvPr>
        </p:nvSpPr>
        <p:spPr>
          <a:xfrm>
            <a:off x="6553200" y="6448437"/>
            <a:ext cx="2133600" cy="365125"/>
          </a:xfrm>
          <a:prstGeom prst="rect">
            <a:avLst/>
          </a:prstGeom>
        </p:spPr>
        <p:txBody>
          <a:bodyPr vert="horz" lIns="91248" tIns="45624" rIns="91248" bIns="45624" rtlCol="0" anchor="ctr"/>
          <a:lstStyle>
            <a:lvl1pPr algn="r" fontAlgn="auto">
              <a:spcBef>
                <a:spcPts val="0"/>
              </a:spcBef>
              <a:spcAft>
                <a:spcPts val="0"/>
              </a:spcAft>
              <a:defRPr sz="1200">
                <a:solidFill>
                  <a:schemeClr val="bg1"/>
                </a:solidFill>
                <a:latin typeface="+mn-lt"/>
              </a:defRPr>
            </a:lvl1pPr>
          </a:lstStyle>
          <a:p>
            <a:pPr>
              <a:defRPr/>
            </a:pPr>
            <a:fld id="{11C7C7B8-2649-46BB-85F5-096387A0D57F}" type="slidenum">
              <a:rPr lang="el-GR" smtClean="0"/>
              <a:pPr>
                <a:defRPr/>
              </a:pPr>
              <a:t>‹#›</a:t>
            </a:fld>
            <a:endParaRPr lang="el-GR"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Lst>
  <p:hf hdr="0" ftr="0"/>
  <p:txStyles>
    <p:titleStyle>
      <a:lvl1pPr algn="r" rtl="0" eaLnBrk="1" fontAlgn="base" hangingPunct="1">
        <a:spcBef>
          <a:spcPct val="0"/>
        </a:spcBef>
        <a:spcAft>
          <a:spcPct val="0"/>
        </a:spcAft>
        <a:defRPr sz="2300" kern="1200">
          <a:solidFill>
            <a:schemeClr val="bg1"/>
          </a:solidFill>
          <a:latin typeface="+mj-lt"/>
          <a:ea typeface="+mj-ea"/>
          <a:cs typeface="+mj-cs"/>
        </a:defRPr>
      </a:lvl1pPr>
      <a:lvl2pPr algn="r" rtl="0" eaLnBrk="1" fontAlgn="base" hangingPunct="1">
        <a:spcBef>
          <a:spcPct val="0"/>
        </a:spcBef>
        <a:spcAft>
          <a:spcPct val="0"/>
        </a:spcAft>
        <a:defRPr sz="2300">
          <a:solidFill>
            <a:schemeClr val="bg1"/>
          </a:solidFill>
          <a:latin typeface="Calibri" pitchFamily="34" charset="0"/>
        </a:defRPr>
      </a:lvl2pPr>
      <a:lvl3pPr algn="r" rtl="0" eaLnBrk="1" fontAlgn="base" hangingPunct="1">
        <a:spcBef>
          <a:spcPct val="0"/>
        </a:spcBef>
        <a:spcAft>
          <a:spcPct val="0"/>
        </a:spcAft>
        <a:defRPr sz="2300">
          <a:solidFill>
            <a:schemeClr val="bg1"/>
          </a:solidFill>
          <a:latin typeface="Calibri" pitchFamily="34" charset="0"/>
        </a:defRPr>
      </a:lvl3pPr>
      <a:lvl4pPr algn="r" rtl="0" eaLnBrk="1" fontAlgn="base" hangingPunct="1">
        <a:spcBef>
          <a:spcPct val="0"/>
        </a:spcBef>
        <a:spcAft>
          <a:spcPct val="0"/>
        </a:spcAft>
        <a:defRPr sz="2300">
          <a:solidFill>
            <a:schemeClr val="bg1"/>
          </a:solidFill>
          <a:latin typeface="Calibri" pitchFamily="34" charset="0"/>
        </a:defRPr>
      </a:lvl4pPr>
      <a:lvl5pPr algn="r" rtl="0" eaLnBrk="1" fontAlgn="base" hangingPunct="1">
        <a:spcBef>
          <a:spcPct val="0"/>
        </a:spcBef>
        <a:spcAft>
          <a:spcPct val="0"/>
        </a:spcAft>
        <a:defRPr sz="2300">
          <a:solidFill>
            <a:schemeClr val="bg1"/>
          </a:solidFill>
          <a:latin typeface="Calibri" pitchFamily="34" charset="0"/>
        </a:defRPr>
      </a:lvl5pPr>
      <a:lvl6pPr marL="456233" algn="ctr" rtl="0" eaLnBrk="1" fontAlgn="base" hangingPunct="1">
        <a:spcBef>
          <a:spcPct val="0"/>
        </a:spcBef>
        <a:spcAft>
          <a:spcPct val="0"/>
        </a:spcAft>
        <a:defRPr sz="4400">
          <a:solidFill>
            <a:schemeClr val="tx1"/>
          </a:solidFill>
          <a:latin typeface="Calibri" pitchFamily="34" charset="0"/>
        </a:defRPr>
      </a:lvl6pPr>
      <a:lvl7pPr marL="912466" algn="ctr" rtl="0" eaLnBrk="1" fontAlgn="base" hangingPunct="1">
        <a:spcBef>
          <a:spcPct val="0"/>
        </a:spcBef>
        <a:spcAft>
          <a:spcPct val="0"/>
        </a:spcAft>
        <a:defRPr sz="4400">
          <a:solidFill>
            <a:schemeClr val="tx1"/>
          </a:solidFill>
          <a:latin typeface="Calibri" pitchFamily="34" charset="0"/>
        </a:defRPr>
      </a:lvl7pPr>
      <a:lvl8pPr marL="1368699" algn="ctr" rtl="0" eaLnBrk="1" fontAlgn="base" hangingPunct="1">
        <a:spcBef>
          <a:spcPct val="0"/>
        </a:spcBef>
        <a:spcAft>
          <a:spcPct val="0"/>
        </a:spcAft>
        <a:defRPr sz="4400">
          <a:solidFill>
            <a:schemeClr val="tx1"/>
          </a:solidFill>
          <a:latin typeface="Calibri" pitchFamily="34" charset="0"/>
        </a:defRPr>
      </a:lvl8pPr>
      <a:lvl9pPr marL="1824933" algn="ctr" rtl="0" eaLnBrk="1" fontAlgn="base" hangingPunct="1">
        <a:spcBef>
          <a:spcPct val="0"/>
        </a:spcBef>
        <a:spcAft>
          <a:spcPct val="0"/>
        </a:spcAft>
        <a:defRPr sz="4400">
          <a:solidFill>
            <a:schemeClr val="tx1"/>
          </a:solidFill>
          <a:latin typeface="Calibri" pitchFamily="34" charset="0"/>
        </a:defRPr>
      </a:lvl9pPr>
    </p:titleStyle>
    <p:bodyStyle>
      <a:lvl1pPr marL="342173" indent="-342173" algn="l" rtl="0" eaLnBrk="1" fontAlgn="base" hangingPunct="1">
        <a:spcBef>
          <a:spcPct val="20000"/>
        </a:spcBef>
        <a:spcAft>
          <a:spcPct val="0"/>
        </a:spcAft>
        <a:buClr>
          <a:srgbClr val="E96419"/>
        </a:buClr>
        <a:buFont typeface="Wingdings" pitchFamily="2" charset="2"/>
        <a:buChar char="§"/>
        <a:defRPr sz="2000" kern="1200">
          <a:solidFill>
            <a:schemeClr val="tx1"/>
          </a:solidFill>
          <a:latin typeface="+mn-lt"/>
          <a:ea typeface="+mn-ea"/>
          <a:cs typeface="+mn-cs"/>
        </a:defRPr>
      </a:lvl1pPr>
      <a:lvl2pPr marL="741378" indent="-285150" algn="l" rtl="0" eaLnBrk="1" fontAlgn="base" hangingPunct="1">
        <a:spcBef>
          <a:spcPct val="20000"/>
        </a:spcBef>
        <a:spcAft>
          <a:spcPct val="0"/>
        </a:spcAft>
        <a:buClr>
          <a:srgbClr val="E96419"/>
        </a:buClr>
        <a:buFont typeface="Arial" pitchFamily="34" charset="0"/>
        <a:buChar char="•"/>
        <a:defRPr kern="1200">
          <a:solidFill>
            <a:schemeClr val="tx1"/>
          </a:solidFill>
          <a:latin typeface="+mn-lt"/>
          <a:ea typeface="+mn-ea"/>
          <a:cs typeface="+mn-cs"/>
        </a:defRPr>
      </a:lvl2pPr>
      <a:lvl3pPr marL="1140582" indent="-228116" algn="l" rtl="0" eaLnBrk="1" fontAlgn="base" hangingPunct="1">
        <a:spcBef>
          <a:spcPct val="20000"/>
        </a:spcBef>
        <a:spcAft>
          <a:spcPct val="0"/>
        </a:spcAft>
        <a:buClr>
          <a:srgbClr val="E96419"/>
        </a:buClr>
        <a:buSzPct val="80000"/>
        <a:buFont typeface="Wingdings" pitchFamily="2" charset="2"/>
        <a:buChar char="§"/>
        <a:defRPr kern="1200">
          <a:solidFill>
            <a:schemeClr val="tx1"/>
          </a:solidFill>
          <a:latin typeface="+mn-lt"/>
          <a:ea typeface="+mn-ea"/>
          <a:cs typeface="+mn-cs"/>
        </a:defRPr>
      </a:lvl3pPr>
      <a:lvl4pPr marL="1596816" indent="-228116" algn="l" rtl="0" eaLnBrk="1" fontAlgn="base" hangingPunct="1">
        <a:spcBef>
          <a:spcPct val="20000"/>
        </a:spcBef>
        <a:spcAft>
          <a:spcPct val="0"/>
        </a:spcAft>
        <a:buClr>
          <a:srgbClr val="E96419"/>
        </a:buClr>
        <a:buFont typeface="Arial" pitchFamily="34" charset="0"/>
        <a:buChar char="•"/>
        <a:defRPr kern="1200">
          <a:solidFill>
            <a:schemeClr val="tx1"/>
          </a:solidFill>
          <a:latin typeface="+mn-lt"/>
          <a:ea typeface="+mn-ea"/>
          <a:cs typeface="+mn-cs"/>
        </a:defRPr>
      </a:lvl4pPr>
      <a:lvl5pPr marL="2053050" indent="-228116" algn="l" rtl="0" eaLnBrk="1" fontAlgn="base" hangingPunct="1">
        <a:spcBef>
          <a:spcPct val="20000"/>
        </a:spcBef>
        <a:spcAft>
          <a:spcPct val="0"/>
        </a:spcAft>
        <a:buClr>
          <a:srgbClr val="E96419"/>
        </a:buClr>
        <a:buFont typeface="Arial" pitchFamily="34" charset="0"/>
        <a:buChar char="»"/>
        <a:defRPr kern="1200">
          <a:solidFill>
            <a:schemeClr val="tx1"/>
          </a:solidFill>
          <a:latin typeface="+mn-lt"/>
          <a:ea typeface="+mn-ea"/>
          <a:cs typeface="+mn-cs"/>
        </a:defRPr>
      </a:lvl5pPr>
      <a:lvl6pPr marL="2509280" indent="-228116" algn="l" defTabSz="9124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5513" indent="-228116" algn="l" defTabSz="9124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1748" indent="-228116" algn="l" defTabSz="9124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7980" indent="-228116" algn="l" defTabSz="9124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2466" rtl="0" eaLnBrk="1" latinLnBrk="0" hangingPunct="1">
        <a:defRPr sz="1800" kern="1200">
          <a:solidFill>
            <a:schemeClr val="tx1"/>
          </a:solidFill>
          <a:latin typeface="+mn-lt"/>
          <a:ea typeface="+mn-ea"/>
          <a:cs typeface="+mn-cs"/>
        </a:defRPr>
      </a:lvl1pPr>
      <a:lvl2pPr marL="456233" algn="l" defTabSz="912466" rtl="0" eaLnBrk="1" latinLnBrk="0" hangingPunct="1">
        <a:defRPr sz="1800" kern="1200">
          <a:solidFill>
            <a:schemeClr val="tx1"/>
          </a:solidFill>
          <a:latin typeface="+mn-lt"/>
          <a:ea typeface="+mn-ea"/>
          <a:cs typeface="+mn-cs"/>
        </a:defRPr>
      </a:lvl2pPr>
      <a:lvl3pPr marL="912466" algn="l" defTabSz="912466" rtl="0" eaLnBrk="1" latinLnBrk="0" hangingPunct="1">
        <a:defRPr sz="1800" kern="1200">
          <a:solidFill>
            <a:schemeClr val="tx1"/>
          </a:solidFill>
          <a:latin typeface="+mn-lt"/>
          <a:ea typeface="+mn-ea"/>
          <a:cs typeface="+mn-cs"/>
        </a:defRPr>
      </a:lvl3pPr>
      <a:lvl4pPr marL="1368699" algn="l" defTabSz="912466" rtl="0" eaLnBrk="1" latinLnBrk="0" hangingPunct="1">
        <a:defRPr sz="1800" kern="1200">
          <a:solidFill>
            <a:schemeClr val="tx1"/>
          </a:solidFill>
          <a:latin typeface="+mn-lt"/>
          <a:ea typeface="+mn-ea"/>
          <a:cs typeface="+mn-cs"/>
        </a:defRPr>
      </a:lvl4pPr>
      <a:lvl5pPr marL="1824933" algn="l" defTabSz="912466" rtl="0" eaLnBrk="1" latinLnBrk="0" hangingPunct="1">
        <a:defRPr sz="1800" kern="1200">
          <a:solidFill>
            <a:schemeClr val="tx1"/>
          </a:solidFill>
          <a:latin typeface="+mn-lt"/>
          <a:ea typeface="+mn-ea"/>
          <a:cs typeface="+mn-cs"/>
        </a:defRPr>
      </a:lvl5pPr>
      <a:lvl6pPr marL="2281163" algn="l" defTabSz="912466" rtl="0" eaLnBrk="1" latinLnBrk="0" hangingPunct="1">
        <a:defRPr sz="1800" kern="1200">
          <a:solidFill>
            <a:schemeClr val="tx1"/>
          </a:solidFill>
          <a:latin typeface="+mn-lt"/>
          <a:ea typeface="+mn-ea"/>
          <a:cs typeface="+mn-cs"/>
        </a:defRPr>
      </a:lvl6pPr>
      <a:lvl7pPr marL="2737399" algn="l" defTabSz="912466" rtl="0" eaLnBrk="1" latinLnBrk="0" hangingPunct="1">
        <a:defRPr sz="1800" kern="1200">
          <a:solidFill>
            <a:schemeClr val="tx1"/>
          </a:solidFill>
          <a:latin typeface="+mn-lt"/>
          <a:ea typeface="+mn-ea"/>
          <a:cs typeface="+mn-cs"/>
        </a:defRPr>
      </a:lvl7pPr>
      <a:lvl8pPr marL="3193630" algn="l" defTabSz="912466" rtl="0" eaLnBrk="1" latinLnBrk="0" hangingPunct="1">
        <a:defRPr sz="1800" kern="1200">
          <a:solidFill>
            <a:schemeClr val="tx1"/>
          </a:solidFill>
          <a:latin typeface="+mn-lt"/>
          <a:ea typeface="+mn-ea"/>
          <a:cs typeface="+mn-cs"/>
        </a:defRPr>
      </a:lvl8pPr>
      <a:lvl9pPr marL="3649861" algn="l" defTabSz="9124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ctrTitle"/>
          </p:nvPr>
        </p:nvSpPr>
        <p:spPr>
          <a:xfrm>
            <a:off x="179512" y="5301208"/>
            <a:ext cx="8784976" cy="1440160"/>
          </a:xfrm>
        </p:spPr>
        <p:txBody>
          <a:bodyPr lIns="0" tIns="0" rIns="0" bIns="0"/>
          <a:lstStyle/>
          <a:p>
            <a:r>
              <a:rPr lang="el-GR" sz="1800" b="1" dirty="0" smtClean="0">
                <a:latin typeface="Tahoma" pitchFamily="34" charset="0"/>
                <a:cs typeface="Tahoma" pitchFamily="34" charset="0"/>
              </a:rPr>
              <a:t>Κλαδική Ανάλυση – Μελέτη της </a:t>
            </a:r>
            <a:r>
              <a:rPr lang="en-US" sz="1800" b="1" dirty="0" smtClean="0">
                <a:latin typeface="Tahoma" pitchFamily="34" charset="0"/>
                <a:cs typeface="Tahoma" pitchFamily="34" charset="0"/>
              </a:rPr>
              <a:t>ICAP Group</a:t>
            </a:r>
            <a:r>
              <a:rPr lang="el-GR" sz="1800" b="1" dirty="0" smtClean="0">
                <a:latin typeface="Tahoma" pitchFamily="34" charset="0"/>
                <a:cs typeface="Tahoma" pitchFamily="34" charset="0"/>
              </a:rPr>
              <a:t/>
            </a:r>
            <a:br>
              <a:rPr lang="el-GR" sz="1800" b="1" dirty="0" smtClean="0">
                <a:latin typeface="Tahoma" pitchFamily="34" charset="0"/>
                <a:cs typeface="Tahoma" pitchFamily="34" charset="0"/>
              </a:rPr>
            </a:br>
            <a:r>
              <a:rPr lang="el-GR" sz="1800" dirty="0" smtClean="0">
                <a:latin typeface="+mn-lt"/>
                <a:cs typeface="Tahoma" pitchFamily="34" charset="0"/>
              </a:rPr>
              <a:t>«</a:t>
            </a:r>
            <a:r>
              <a:rPr lang="el-GR" sz="1800" dirty="0" smtClean="0">
                <a:latin typeface="+mn-lt"/>
                <a:ea typeface="Tahoma" pitchFamily="34" charset="0"/>
                <a:cs typeface="Tahoma" pitchFamily="34" charset="0"/>
              </a:rPr>
              <a:t>Οι </a:t>
            </a:r>
            <a:r>
              <a:rPr lang="el-GR" sz="1800" dirty="0">
                <a:latin typeface="+mn-lt"/>
                <a:ea typeface="Tahoma" pitchFamily="34" charset="0"/>
                <a:cs typeface="Tahoma" pitchFamily="34" charset="0"/>
              </a:rPr>
              <a:t>Συνέπειες της Κρίσης στους διαφόρους Κλάδους της Ελληνικής </a:t>
            </a:r>
            <a:r>
              <a:rPr lang="el-GR" sz="1800" dirty="0" smtClean="0">
                <a:latin typeface="+mn-lt"/>
                <a:ea typeface="Tahoma" pitchFamily="34" charset="0"/>
                <a:cs typeface="Tahoma" pitchFamily="34" charset="0"/>
              </a:rPr>
              <a:t>Οικονομίας»</a:t>
            </a:r>
            <a:r>
              <a:rPr lang="en-US" sz="1800" dirty="0" smtClean="0">
                <a:latin typeface="+mn-lt"/>
                <a:ea typeface="Tahoma" pitchFamily="34" charset="0"/>
                <a:cs typeface="Tahoma" pitchFamily="34" charset="0"/>
              </a:rPr>
              <a:t/>
            </a:r>
            <a:br>
              <a:rPr lang="en-US" sz="1800" dirty="0" smtClean="0">
                <a:latin typeface="+mn-lt"/>
                <a:ea typeface="Tahoma" pitchFamily="34" charset="0"/>
                <a:cs typeface="Tahoma" pitchFamily="34" charset="0"/>
              </a:rPr>
            </a:br>
            <a:r>
              <a:rPr lang="el-GR" sz="1800" dirty="0" smtClean="0">
                <a:latin typeface="+mn-lt"/>
                <a:ea typeface="Tahoma" pitchFamily="34" charset="0"/>
                <a:cs typeface="Tahoma" pitchFamily="34" charset="0"/>
              </a:rPr>
              <a:t/>
            </a:r>
            <a:br>
              <a:rPr lang="el-GR" sz="1800" dirty="0" smtClean="0">
                <a:latin typeface="+mn-lt"/>
                <a:ea typeface="Tahoma" pitchFamily="34" charset="0"/>
                <a:cs typeface="Tahoma" pitchFamily="34" charset="0"/>
              </a:rPr>
            </a:br>
            <a:r>
              <a:rPr lang="en-US" sz="1800" dirty="0" smtClean="0">
                <a:latin typeface="+mn-lt"/>
                <a:ea typeface="Tahoma" pitchFamily="34" charset="0"/>
                <a:cs typeface="Tahoma" pitchFamily="34" charset="0"/>
              </a:rPr>
              <a:t>			            		         </a:t>
            </a:r>
            <a:r>
              <a:rPr lang="el-GR" sz="1600" dirty="0" smtClean="0">
                <a:latin typeface="+mn-lt"/>
                <a:ea typeface="Tahoma" pitchFamily="34" charset="0"/>
                <a:cs typeface="Tahoma" pitchFamily="34" charset="0"/>
              </a:rPr>
              <a:t>Διεύθυνση Οικονομικών Κλαδικών Μελετών </a:t>
            </a:r>
            <a:r>
              <a:rPr lang="el-GR" sz="1600" dirty="0" smtClean="0">
                <a:ea typeface="Tahoma" pitchFamily="34" charset="0"/>
                <a:cs typeface="Tahoma" pitchFamily="34" charset="0"/>
              </a:rPr>
              <a:t>					 </a:t>
            </a:r>
            <a:r>
              <a:rPr lang="en-US" sz="1600" dirty="0" smtClean="0">
                <a:ea typeface="Tahoma" pitchFamily="34" charset="0"/>
                <a:cs typeface="Tahoma" pitchFamily="34" charset="0"/>
              </a:rPr>
              <a:t>                  	                                               </a:t>
            </a:r>
            <a:r>
              <a:rPr lang="el-GR" sz="1600" dirty="0" smtClean="0">
                <a:latin typeface="+mn-lt"/>
                <a:ea typeface="Tahoma" pitchFamily="34" charset="0"/>
                <a:cs typeface="Tahoma" pitchFamily="34" charset="0"/>
              </a:rPr>
              <a:t>Ιούλιος 2014</a:t>
            </a:r>
            <a:endParaRPr lang="en-US" sz="1600" dirty="0" smtClean="0">
              <a:latin typeface="+mn-lt"/>
              <a:cs typeface="Tahoma" pitchFamily="34" charset="0"/>
            </a:endParaRPr>
          </a:p>
        </p:txBody>
      </p:sp>
    </p:spTree>
    <p:extLst>
      <p:ext uri="{BB962C8B-B14F-4D97-AF65-F5344CB8AC3E}">
        <p14:creationId xmlns:p14="http://schemas.microsoft.com/office/powerpoint/2010/main" val="3670879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196752"/>
            <a:ext cx="7848872" cy="705258"/>
          </a:xfrm>
          <a:prstGeom prst="rect">
            <a:avLst/>
          </a:prstGeom>
        </p:spPr>
        <p:txBody>
          <a:bodyPr wrap="square">
            <a:spAutoFit/>
          </a:bodyPr>
          <a:lstStyle/>
          <a:p>
            <a:pPr marL="180975" lvl="1" indent="-95250" algn="just">
              <a:lnSpc>
                <a:spcPct val="150000"/>
              </a:lnSpc>
              <a:spcAft>
                <a:spcPts val="300"/>
              </a:spcAft>
              <a:buClr>
                <a:srgbClr val="FF6419"/>
              </a:buClr>
              <a:buFont typeface="Wingdings" pitchFamily="2" charset="2"/>
              <a:buChar char="§"/>
            </a:pPr>
            <a:r>
              <a:rPr lang="el-GR" sz="1400" b="0" dirty="0">
                <a:latin typeface="+mn-lt"/>
                <a:cs typeface="Tahoma" pitchFamily="34" charset="0"/>
              </a:rPr>
              <a:t>Με κριτήριο </a:t>
            </a:r>
            <a:r>
              <a:rPr lang="el-GR" sz="1400" b="0" dirty="0" smtClean="0">
                <a:latin typeface="+mn-lt"/>
                <a:cs typeface="Tahoma" pitchFamily="34" charset="0"/>
              </a:rPr>
              <a:t>το δείκτη </a:t>
            </a:r>
            <a:r>
              <a:rPr lang="el-GR" sz="1400" dirty="0">
                <a:solidFill>
                  <a:srgbClr val="FF0000"/>
                </a:solidFill>
                <a:latin typeface="+mn-lt"/>
                <a:cs typeface="Tahoma" pitchFamily="34" charset="0"/>
              </a:rPr>
              <a:t>Περιθώριο </a:t>
            </a:r>
            <a:r>
              <a:rPr lang="el-GR" sz="1400" dirty="0" smtClean="0">
                <a:solidFill>
                  <a:srgbClr val="FF0000"/>
                </a:solidFill>
                <a:latin typeface="+mn-lt"/>
                <a:cs typeface="Tahoma" pitchFamily="34" charset="0"/>
              </a:rPr>
              <a:t>Μικτού </a:t>
            </a:r>
            <a:r>
              <a:rPr lang="el-GR" sz="1400" dirty="0">
                <a:solidFill>
                  <a:srgbClr val="FF0000"/>
                </a:solidFill>
                <a:latin typeface="+mn-lt"/>
                <a:cs typeface="Tahoma" pitchFamily="34" charset="0"/>
              </a:rPr>
              <a:t>Κέρδους</a:t>
            </a:r>
            <a:r>
              <a:rPr lang="el-GR" sz="1400" b="0" dirty="0" smtClean="0">
                <a:latin typeface="+mn-lt"/>
                <a:cs typeface="Tahoma" pitchFamily="34" charset="0"/>
              </a:rPr>
              <a:t>., τις καλύτερες επιδόσεις είχαν </a:t>
            </a:r>
            <a:r>
              <a:rPr lang="el-GR" sz="1400" b="0" dirty="0">
                <a:latin typeface="+mn-lt"/>
                <a:cs typeface="Tahoma" pitchFamily="34" charset="0"/>
              </a:rPr>
              <a:t>οι παρακάτω </a:t>
            </a:r>
            <a:r>
              <a:rPr lang="el-GR" sz="1400" b="0" dirty="0" smtClean="0">
                <a:latin typeface="+mn-lt"/>
                <a:cs typeface="Tahoma" pitchFamily="34" charset="0"/>
              </a:rPr>
              <a:t>κλάδοι:</a:t>
            </a:r>
            <a:endParaRPr lang="el-GR" sz="1400" b="0" dirty="0" smtClean="0">
              <a:solidFill>
                <a:srgbClr val="FF0000"/>
              </a:solidFill>
              <a:latin typeface="+mn-lt"/>
              <a:cs typeface="Tahoma" pitchFamily="34" charset="0"/>
            </a:endParaRPr>
          </a:p>
        </p:txBody>
      </p:sp>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10</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688312399"/>
              </p:ext>
            </p:extLst>
          </p:nvPr>
        </p:nvGraphicFramePr>
        <p:xfrm>
          <a:off x="755576" y="1891494"/>
          <a:ext cx="7344816" cy="360040"/>
        </p:xfrm>
        <a:graphic>
          <a:graphicData uri="http://schemas.openxmlformats.org/drawingml/2006/table">
            <a:tbl>
              <a:tblPr firstRow="1" bandRow="1">
                <a:tableStyleId>{5C22544A-7EE6-4342-B048-85BDC9FD1C3A}</a:tableStyleId>
              </a:tblPr>
              <a:tblGrid>
                <a:gridCol w="7344816"/>
              </a:tblGrid>
              <a:tr h="360040">
                <a:tc>
                  <a:txBody>
                    <a:bodyPr/>
                    <a:lstStyle/>
                    <a:p>
                      <a:pPr algn="ctr"/>
                      <a:r>
                        <a:rPr lang="el-GR" sz="1400" dirty="0" smtClean="0">
                          <a:latin typeface="Tahoma" pitchFamily="34" charset="0"/>
                          <a:cs typeface="Tahoma" pitchFamily="34" charset="0"/>
                        </a:rPr>
                        <a:t>Περιθώριο Μικτού Κέρδους  (%) - 2012</a:t>
                      </a:r>
                      <a:endParaRPr lang="el-GR" sz="1400" dirty="0">
                        <a:latin typeface="Tahoma" pitchFamily="34" charset="0"/>
                        <a:cs typeface="Tahoma" pitchFamily="34" charset="0"/>
                      </a:endParaRPr>
                    </a:p>
                  </a:txBody>
                  <a:tcPr>
                    <a:solidFill>
                      <a:srgbClr val="FF6419"/>
                    </a:solidFill>
                  </a:tcPr>
                </a:tc>
              </a:tr>
            </a:tbl>
          </a:graphicData>
        </a:graphic>
      </p:graphicFrame>
      <p:sp>
        <p:nvSpPr>
          <p:cNvPr id="14" name="Rectangle 13"/>
          <p:cNvSpPr/>
          <p:nvPr/>
        </p:nvSpPr>
        <p:spPr>
          <a:xfrm>
            <a:off x="467544" y="473169"/>
            <a:ext cx="7632848"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Επιδόσεις διαφόρων κλάδων - Κερδοφορία</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876" y="2204864"/>
            <a:ext cx="7632847" cy="347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467544" y="5877272"/>
            <a:ext cx="7848872" cy="423449"/>
          </a:xfrm>
          <a:prstGeom prst="rect">
            <a:avLst/>
          </a:prstGeom>
        </p:spPr>
        <p:txBody>
          <a:bodyPr wrap="square">
            <a:spAutoFit/>
          </a:bodyPr>
          <a:lstStyle/>
          <a:p>
            <a:pPr marL="180975" lvl="1" indent="-95250" algn="just">
              <a:lnSpc>
                <a:spcPct val="150000"/>
              </a:lnSpc>
              <a:spcAft>
                <a:spcPts val="300"/>
              </a:spcAft>
              <a:buClr>
                <a:srgbClr val="FF6419"/>
              </a:buClr>
              <a:buFont typeface="Wingdings" pitchFamily="2" charset="2"/>
              <a:buChar char="§"/>
            </a:pPr>
            <a:r>
              <a:rPr lang="el-GR" sz="1600" b="0" dirty="0" smtClean="0">
                <a:latin typeface="+mn-lt"/>
                <a:cs typeface="Tahoma" pitchFamily="34" charset="0"/>
              </a:rPr>
              <a:t>Εντύπωση προκαλεί ότι, οι δείκτες και των 5 κορυφαίων κλάδων  </a:t>
            </a:r>
            <a:r>
              <a:rPr lang="el-GR" sz="1600" b="0" dirty="0" smtClean="0">
                <a:solidFill>
                  <a:srgbClr val="FF0000"/>
                </a:solidFill>
                <a:latin typeface="+mn-lt"/>
                <a:cs typeface="Tahoma" pitchFamily="34" charset="0"/>
              </a:rPr>
              <a:t>ξεπέρασαν το 50%.</a:t>
            </a:r>
          </a:p>
        </p:txBody>
      </p:sp>
    </p:spTree>
    <p:extLst>
      <p:ext uri="{BB962C8B-B14F-4D97-AF65-F5344CB8AC3E}">
        <p14:creationId xmlns:p14="http://schemas.microsoft.com/office/powerpoint/2010/main" val="1555426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196752"/>
            <a:ext cx="7848872" cy="423449"/>
          </a:xfrm>
          <a:prstGeom prst="rect">
            <a:avLst/>
          </a:prstGeom>
        </p:spPr>
        <p:txBody>
          <a:bodyPr wrap="square">
            <a:spAutoFit/>
          </a:bodyPr>
          <a:lstStyle/>
          <a:p>
            <a:pPr marL="638175" lvl="2" indent="-95250" algn="just">
              <a:lnSpc>
                <a:spcPct val="150000"/>
              </a:lnSpc>
              <a:spcAft>
                <a:spcPts val="300"/>
              </a:spcAft>
              <a:buClr>
                <a:srgbClr val="FF6419"/>
              </a:buClr>
              <a:buFont typeface="Wingdings" pitchFamily="2" charset="2"/>
              <a:buChar char="§"/>
            </a:pPr>
            <a:r>
              <a:rPr lang="en-US" sz="1600" b="0" dirty="0" smtClean="0">
                <a:solidFill>
                  <a:schemeClr val="tx1">
                    <a:lumMod val="95000"/>
                    <a:lumOff val="5000"/>
                  </a:schemeClr>
                </a:solidFill>
                <a:latin typeface="+mn-lt"/>
                <a:cs typeface="Tahoma" pitchFamily="34" charset="0"/>
              </a:rPr>
              <a:t> </a:t>
            </a:r>
            <a:r>
              <a:rPr lang="el-GR" sz="1600" b="0" dirty="0" smtClean="0">
                <a:solidFill>
                  <a:schemeClr val="tx1">
                    <a:lumMod val="95000"/>
                    <a:lumOff val="5000"/>
                  </a:schemeClr>
                </a:solidFill>
                <a:latin typeface="+mn-lt"/>
                <a:cs typeface="Tahoma" pitchFamily="34" charset="0"/>
              </a:rPr>
              <a:t>Στο τέλος της κατάταξης βρίσκονται οι παρακάτω κλάδο:</a:t>
            </a:r>
            <a:endParaRPr lang="el-GR" sz="1600" b="0" dirty="0">
              <a:solidFill>
                <a:schemeClr val="tx1">
                  <a:lumMod val="95000"/>
                  <a:lumOff val="5000"/>
                </a:schemeClr>
              </a:solidFill>
              <a:latin typeface="+mn-lt"/>
              <a:cs typeface="Tahoma" pitchFamily="34" charset="0"/>
            </a:endParaRPr>
          </a:p>
        </p:txBody>
      </p:sp>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11</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7088891"/>
              </p:ext>
            </p:extLst>
          </p:nvPr>
        </p:nvGraphicFramePr>
        <p:xfrm>
          <a:off x="863588" y="1844824"/>
          <a:ext cx="7344816" cy="360040"/>
        </p:xfrm>
        <a:graphic>
          <a:graphicData uri="http://schemas.openxmlformats.org/drawingml/2006/table">
            <a:tbl>
              <a:tblPr firstRow="1" bandRow="1">
                <a:tableStyleId>{5C22544A-7EE6-4342-B048-85BDC9FD1C3A}</a:tableStyleId>
              </a:tblPr>
              <a:tblGrid>
                <a:gridCol w="7344816"/>
              </a:tblGrid>
              <a:tr h="360040">
                <a:tc>
                  <a:txBody>
                    <a:bodyPr/>
                    <a:lstStyle/>
                    <a:p>
                      <a:pPr algn="ctr"/>
                      <a:r>
                        <a:rPr lang="el-GR" sz="1400" dirty="0" smtClean="0">
                          <a:latin typeface="Tahoma" pitchFamily="34" charset="0"/>
                          <a:cs typeface="Tahoma" pitchFamily="34" charset="0"/>
                        </a:rPr>
                        <a:t>Περιθώριο Μικτού Κέρδους  (%) - 2012</a:t>
                      </a:r>
                      <a:endParaRPr lang="el-GR" sz="1400" dirty="0">
                        <a:latin typeface="Tahoma" pitchFamily="34" charset="0"/>
                        <a:cs typeface="Tahoma" pitchFamily="34" charset="0"/>
                      </a:endParaRPr>
                    </a:p>
                  </a:txBody>
                  <a:tcPr>
                    <a:solidFill>
                      <a:srgbClr val="FF6419"/>
                    </a:solidFill>
                  </a:tcPr>
                </a:tc>
              </a:tr>
            </a:tbl>
          </a:graphicData>
        </a:graphic>
      </p:graphicFrame>
      <p:sp>
        <p:nvSpPr>
          <p:cNvPr id="14" name="Rectangle 13"/>
          <p:cNvSpPr/>
          <p:nvPr/>
        </p:nvSpPr>
        <p:spPr>
          <a:xfrm>
            <a:off x="467544" y="473169"/>
            <a:ext cx="7632848"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Επιδόσεις διαφόρων κλάδων - Κερδοφορία</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132856"/>
            <a:ext cx="756084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07504" y="5660605"/>
            <a:ext cx="8208912" cy="738664"/>
          </a:xfrm>
          <a:prstGeom prst="rect">
            <a:avLst/>
          </a:prstGeom>
        </p:spPr>
        <p:txBody>
          <a:bodyPr wrap="square">
            <a:spAutoFit/>
          </a:bodyPr>
          <a:lstStyle/>
          <a:p>
            <a:pPr marL="637208" lvl="2" indent="-95250" algn="just">
              <a:spcAft>
                <a:spcPts val="300"/>
              </a:spcAft>
              <a:buClr>
                <a:srgbClr val="FF6419"/>
              </a:buClr>
              <a:buFont typeface="Wingdings" pitchFamily="2" charset="2"/>
              <a:buChar char="§"/>
            </a:pPr>
            <a:r>
              <a:rPr lang="en-US" sz="1400" b="0" dirty="0" smtClean="0">
                <a:solidFill>
                  <a:srgbClr val="0F385F"/>
                </a:solidFill>
                <a:latin typeface="Tahoma" pitchFamily="34" charset="0"/>
                <a:cs typeface="Tahoma" pitchFamily="34" charset="0"/>
              </a:rPr>
              <a:t> </a:t>
            </a:r>
            <a:r>
              <a:rPr lang="el-GR" sz="1400" b="0" dirty="0" smtClean="0">
                <a:solidFill>
                  <a:schemeClr val="tx1">
                    <a:lumMod val="95000"/>
                    <a:lumOff val="5000"/>
                  </a:schemeClr>
                </a:solidFill>
                <a:latin typeface="Tahoma" pitchFamily="34" charset="0"/>
                <a:cs typeface="Tahoma" pitchFamily="34" charset="0"/>
              </a:rPr>
              <a:t>Σχετικά με τις </a:t>
            </a:r>
            <a:r>
              <a:rPr lang="el-GR" sz="1400" b="0" dirty="0" smtClean="0">
                <a:solidFill>
                  <a:srgbClr val="FF0000"/>
                </a:solidFill>
                <a:latin typeface="Tahoma" pitchFamily="34" charset="0"/>
                <a:cs typeface="Tahoma" pitchFamily="34" charset="0"/>
              </a:rPr>
              <a:t>φαρμακαποθήκες</a:t>
            </a:r>
            <a:r>
              <a:rPr lang="el-GR" sz="1400" b="0" dirty="0" smtClean="0">
                <a:solidFill>
                  <a:schemeClr val="tx1">
                    <a:lumMod val="95000"/>
                    <a:lumOff val="5000"/>
                  </a:schemeClr>
                </a:solidFill>
                <a:latin typeface="Tahoma" pitchFamily="34" charset="0"/>
                <a:cs typeface="Tahoma" pitchFamily="34" charset="0"/>
              </a:rPr>
              <a:t>, το Π.Μ.Κ. των φαρμάκων δεν διαμορφώνεται ελεύθερα, αλλά είναι αυστηρά </a:t>
            </a:r>
            <a:r>
              <a:rPr lang="el-GR" sz="1400" b="0" dirty="0" smtClean="0">
                <a:solidFill>
                  <a:srgbClr val="FF0000"/>
                </a:solidFill>
                <a:latin typeface="Tahoma" pitchFamily="34" charset="0"/>
                <a:cs typeface="Tahoma" pitchFamily="34" charset="0"/>
              </a:rPr>
              <a:t>καθορισμένο</a:t>
            </a:r>
            <a:r>
              <a:rPr lang="el-GR" sz="1400" b="0" dirty="0" smtClean="0">
                <a:solidFill>
                  <a:srgbClr val="0F385F"/>
                </a:solidFill>
                <a:latin typeface="Tahoma" pitchFamily="34" charset="0"/>
                <a:cs typeface="Tahoma" pitchFamily="34" charset="0"/>
              </a:rPr>
              <a:t> </a:t>
            </a:r>
            <a:r>
              <a:rPr lang="el-GR" sz="1400" b="0" dirty="0" smtClean="0">
                <a:solidFill>
                  <a:schemeClr val="tx1">
                    <a:lumMod val="95000"/>
                    <a:lumOff val="5000"/>
                  </a:schemeClr>
                </a:solidFill>
                <a:latin typeface="Tahoma" pitchFamily="34" charset="0"/>
                <a:cs typeface="Tahoma" pitchFamily="34" charset="0"/>
              </a:rPr>
              <a:t>βάσει νόμων. Περαιτέρω, το χαμηλότερο περιθώριο αφορά τον κλάδο των καυσίμων.</a:t>
            </a:r>
          </a:p>
        </p:txBody>
      </p:sp>
    </p:spTree>
    <p:extLst>
      <p:ext uri="{BB962C8B-B14F-4D97-AF65-F5344CB8AC3E}">
        <p14:creationId xmlns:p14="http://schemas.microsoft.com/office/powerpoint/2010/main" val="2631171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340768"/>
            <a:ext cx="7920880" cy="609398"/>
          </a:xfrm>
          <a:prstGeom prst="rect">
            <a:avLst/>
          </a:prstGeom>
        </p:spPr>
        <p:txBody>
          <a:bodyPr wrap="square">
            <a:spAutoFit/>
          </a:bodyPr>
          <a:lstStyle/>
          <a:p>
            <a:pPr marL="361950" lvl="1" indent="-180975" algn="just">
              <a:lnSpc>
                <a:spcPct val="120000"/>
              </a:lnSpc>
              <a:spcAft>
                <a:spcPts val="300"/>
              </a:spcAft>
              <a:buClr>
                <a:srgbClr val="FF6419"/>
              </a:buClr>
              <a:buFont typeface="Wingdings" pitchFamily="2" charset="2"/>
              <a:buChar char="§"/>
            </a:pPr>
            <a:r>
              <a:rPr lang="el-GR" sz="1400" b="0" dirty="0" smtClean="0">
                <a:solidFill>
                  <a:schemeClr val="tx1">
                    <a:lumMod val="95000"/>
                    <a:lumOff val="5000"/>
                  </a:schemeClr>
                </a:solidFill>
                <a:latin typeface="Tahoma" pitchFamily="34" charset="0"/>
                <a:cs typeface="Tahoma" pitchFamily="34" charset="0"/>
              </a:rPr>
              <a:t>Βάσει του </a:t>
            </a:r>
            <a:r>
              <a:rPr lang="el-GR" sz="1400" dirty="0" smtClean="0">
                <a:solidFill>
                  <a:srgbClr val="FF0000"/>
                </a:solidFill>
                <a:latin typeface="Tahoma" pitchFamily="34" charset="0"/>
                <a:cs typeface="Tahoma" pitchFamily="34" charset="0"/>
              </a:rPr>
              <a:t>Περιθωρίου Κερδών </a:t>
            </a:r>
            <a:r>
              <a:rPr lang="en-US" sz="1400" dirty="0" smtClean="0">
                <a:solidFill>
                  <a:srgbClr val="FF0000"/>
                </a:solidFill>
                <a:latin typeface="Tahoma" pitchFamily="34" charset="0"/>
                <a:cs typeface="Tahoma" pitchFamily="34" charset="0"/>
              </a:rPr>
              <a:t>EBITDA</a:t>
            </a:r>
            <a:r>
              <a:rPr lang="en-US" sz="1400" b="0" dirty="0" smtClean="0">
                <a:solidFill>
                  <a:schemeClr val="tx1">
                    <a:lumMod val="95000"/>
                    <a:lumOff val="5000"/>
                  </a:schemeClr>
                </a:solidFill>
                <a:latin typeface="Tahoma" pitchFamily="34" charset="0"/>
                <a:cs typeface="Tahoma" pitchFamily="34" charset="0"/>
              </a:rPr>
              <a:t>,</a:t>
            </a:r>
            <a:r>
              <a:rPr lang="en-US" sz="1400" dirty="0" smtClean="0">
                <a:solidFill>
                  <a:schemeClr val="tx1">
                    <a:lumMod val="95000"/>
                    <a:lumOff val="5000"/>
                  </a:schemeClr>
                </a:solidFill>
                <a:latin typeface="Tahoma" pitchFamily="34" charset="0"/>
                <a:cs typeface="Tahoma" pitchFamily="34" charset="0"/>
              </a:rPr>
              <a:t> </a:t>
            </a:r>
            <a:r>
              <a:rPr lang="el-GR" sz="1400" b="0" dirty="0" smtClean="0">
                <a:solidFill>
                  <a:schemeClr val="tx1">
                    <a:lumMod val="95000"/>
                    <a:lumOff val="5000"/>
                  </a:schemeClr>
                </a:solidFill>
                <a:latin typeface="Tahoma" pitchFamily="34" charset="0"/>
                <a:cs typeface="Tahoma" pitchFamily="34" charset="0"/>
              </a:rPr>
              <a:t>οι </a:t>
            </a:r>
            <a:r>
              <a:rPr lang="el-GR" sz="1400" dirty="0" smtClean="0">
                <a:solidFill>
                  <a:schemeClr val="tx1">
                    <a:lumMod val="95000"/>
                    <a:lumOff val="5000"/>
                  </a:schemeClr>
                </a:solidFill>
                <a:latin typeface="Tahoma" pitchFamily="34" charset="0"/>
                <a:cs typeface="Tahoma" pitchFamily="34" charset="0"/>
              </a:rPr>
              <a:t>Α.Π.Ε.</a:t>
            </a:r>
            <a:r>
              <a:rPr lang="el-GR" sz="1400" b="0" dirty="0" smtClean="0">
                <a:solidFill>
                  <a:schemeClr val="tx1">
                    <a:lumMod val="95000"/>
                    <a:lumOff val="5000"/>
                  </a:schemeClr>
                </a:solidFill>
                <a:latin typeface="Tahoma" pitchFamily="34" charset="0"/>
                <a:cs typeface="Tahoma" pitchFamily="34" charset="0"/>
              </a:rPr>
              <a:t> είχαν και πάλι εντυπωσιακές επιδόσεις μέχρι και το 2012.</a:t>
            </a:r>
          </a:p>
        </p:txBody>
      </p:sp>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12</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943061669"/>
              </p:ext>
            </p:extLst>
          </p:nvPr>
        </p:nvGraphicFramePr>
        <p:xfrm>
          <a:off x="853825" y="2276872"/>
          <a:ext cx="7174559" cy="457200"/>
        </p:xfrm>
        <a:graphic>
          <a:graphicData uri="http://schemas.openxmlformats.org/drawingml/2006/table">
            <a:tbl>
              <a:tblPr firstRow="1" bandRow="1">
                <a:tableStyleId>{5C22544A-7EE6-4342-B048-85BDC9FD1C3A}</a:tableStyleId>
              </a:tblPr>
              <a:tblGrid>
                <a:gridCol w="7174559"/>
              </a:tblGrid>
              <a:tr h="313184">
                <a:tc>
                  <a:txBody>
                    <a:bodyPr/>
                    <a:lstStyle/>
                    <a:p>
                      <a:pPr marL="0" marR="0" indent="0" algn="ctr" defTabSz="912466" rtl="0" eaLnBrk="1" fontAlgn="auto" latinLnBrk="0" hangingPunct="1">
                        <a:lnSpc>
                          <a:spcPct val="100000"/>
                        </a:lnSpc>
                        <a:spcBef>
                          <a:spcPts val="0"/>
                        </a:spcBef>
                        <a:spcAft>
                          <a:spcPts val="0"/>
                        </a:spcAft>
                        <a:buClrTx/>
                        <a:buSzTx/>
                        <a:buFontTx/>
                        <a:buNone/>
                        <a:tabLst/>
                        <a:defRPr/>
                      </a:pPr>
                      <a:r>
                        <a:rPr lang="el-GR" sz="1200" dirty="0" smtClean="0">
                          <a:latin typeface="Tahoma" pitchFamily="34" charset="0"/>
                          <a:cs typeface="Tahoma" pitchFamily="34" charset="0"/>
                        </a:rPr>
                        <a:t>Περιθώριο  Κέρδους  </a:t>
                      </a:r>
                      <a:r>
                        <a:rPr lang="en-US" sz="1200" dirty="0" smtClean="0">
                          <a:latin typeface="Tahoma" pitchFamily="34" charset="0"/>
                          <a:cs typeface="Tahoma" pitchFamily="34" charset="0"/>
                        </a:rPr>
                        <a:t>EBITDA</a:t>
                      </a:r>
                      <a:r>
                        <a:rPr lang="el-GR" sz="1200" dirty="0" smtClean="0">
                          <a:latin typeface="Tahoma" pitchFamily="34" charset="0"/>
                          <a:cs typeface="Tahoma" pitchFamily="34" charset="0"/>
                        </a:rPr>
                        <a:t> (%) - 2012</a:t>
                      </a:r>
                    </a:p>
                    <a:p>
                      <a:pPr algn="ctr"/>
                      <a:endParaRPr lang="el-GR" sz="1200" dirty="0">
                        <a:latin typeface="Tahoma" pitchFamily="34" charset="0"/>
                        <a:cs typeface="Tahoma" pitchFamily="34" charset="0"/>
                      </a:endParaRPr>
                    </a:p>
                  </a:txBody>
                  <a:tcPr>
                    <a:solidFill>
                      <a:srgbClr val="FF6419"/>
                    </a:solidFill>
                  </a:tcPr>
                </a:tc>
              </a:tr>
            </a:tbl>
          </a:graphicData>
        </a:graphic>
      </p:graphicFrame>
      <p:sp>
        <p:nvSpPr>
          <p:cNvPr id="15" name="Rectangle 14"/>
          <p:cNvSpPr/>
          <p:nvPr/>
        </p:nvSpPr>
        <p:spPr>
          <a:xfrm>
            <a:off x="395536" y="458257"/>
            <a:ext cx="7632848"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Επιδόσεις διαφόρων κλάδων - Κερδοφορία</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636912"/>
            <a:ext cx="7344816" cy="361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8544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1268760"/>
            <a:ext cx="7920880" cy="423449"/>
          </a:xfrm>
          <a:prstGeom prst="rect">
            <a:avLst/>
          </a:prstGeom>
        </p:spPr>
        <p:txBody>
          <a:bodyPr wrap="square">
            <a:spAutoFit/>
          </a:bodyPr>
          <a:lstStyle/>
          <a:p>
            <a:pPr marL="180975" lvl="1" indent="-95250" algn="just">
              <a:lnSpc>
                <a:spcPct val="150000"/>
              </a:lnSpc>
              <a:spcAft>
                <a:spcPts val="300"/>
              </a:spcAft>
              <a:buClr>
                <a:srgbClr val="FF6419"/>
              </a:buClr>
              <a:buFont typeface="Wingdings" pitchFamily="2" charset="2"/>
              <a:buChar char="§"/>
            </a:pPr>
            <a:r>
              <a:rPr lang="el-GR" sz="1600" b="0" dirty="0" smtClean="0">
                <a:solidFill>
                  <a:schemeClr val="tx1">
                    <a:lumMod val="95000"/>
                    <a:lumOff val="5000"/>
                  </a:schemeClr>
                </a:solidFill>
                <a:latin typeface="+mn-lt"/>
                <a:cs typeface="Tahoma" pitchFamily="34" charset="0"/>
              </a:rPr>
              <a:t>Από την άλλη πλευρά, στο </a:t>
            </a:r>
            <a:r>
              <a:rPr lang="el-GR" sz="1600" b="0" dirty="0">
                <a:solidFill>
                  <a:schemeClr val="tx1">
                    <a:lumMod val="95000"/>
                    <a:lumOff val="5000"/>
                  </a:schemeClr>
                </a:solidFill>
                <a:latin typeface="+mn-lt"/>
                <a:cs typeface="Tahoma" pitchFamily="34" charset="0"/>
              </a:rPr>
              <a:t>τέλος της κατάταξης βρίσκονται οι παρακάτω κλάδοι</a:t>
            </a:r>
            <a:r>
              <a:rPr lang="el-GR" sz="1600" b="0" dirty="0" smtClean="0">
                <a:solidFill>
                  <a:schemeClr val="tx1">
                    <a:lumMod val="95000"/>
                    <a:lumOff val="5000"/>
                  </a:schemeClr>
                </a:solidFill>
                <a:latin typeface="+mn-lt"/>
                <a:cs typeface="Tahoma" pitchFamily="34" charset="0"/>
              </a:rPr>
              <a:t>:</a:t>
            </a:r>
          </a:p>
        </p:txBody>
      </p:sp>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13</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459564424"/>
              </p:ext>
            </p:extLst>
          </p:nvPr>
        </p:nvGraphicFramePr>
        <p:xfrm>
          <a:off x="768696" y="1684258"/>
          <a:ext cx="7174559" cy="457200"/>
        </p:xfrm>
        <a:graphic>
          <a:graphicData uri="http://schemas.openxmlformats.org/drawingml/2006/table">
            <a:tbl>
              <a:tblPr firstRow="1" bandRow="1">
                <a:tableStyleId>{5C22544A-7EE6-4342-B048-85BDC9FD1C3A}</a:tableStyleId>
              </a:tblPr>
              <a:tblGrid>
                <a:gridCol w="7174559"/>
              </a:tblGrid>
              <a:tr h="313184">
                <a:tc>
                  <a:txBody>
                    <a:bodyPr/>
                    <a:lstStyle/>
                    <a:p>
                      <a:pPr marL="0" marR="0" indent="0" algn="ctr" defTabSz="912466" rtl="0" eaLnBrk="1" fontAlgn="auto" latinLnBrk="0" hangingPunct="1">
                        <a:lnSpc>
                          <a:spcPct val="100000"/>
                        </a:lnSpc>
                        <a:spcBef>
                          <a:spcPts val="0"/>
                        </a:spcBef>
                        <a:spcAft>
                          <a:spcPts val="0"/>
                        </a:spcAft>
                        <a:buClrTx/>
                        <a:buSzTx/>
                        <a:buFontTx/>
                        <a:buNone/>
                        <a:tabLst/>
                        <a:defRPr/>
                      </a:pPr>
                      <a:r>
                        <a:rPr lang="el-GR" sz="1200" dirty="0" smtClean="0">
                          <a:latin typeface="Tahoma" pitchFamily="34" charset="0"/>
                          <a:cs typeface="Tahoma" pitchFamily="34" charset="0"/>
                        </a:rPr>
                        <a:t>Περιθώριο  Κέρδους  </a:t>
                      </a:r>
                      <a:r>
                        <a:rPr lang="en-US" sz="1200" dirty="0" smtClean="0">
                          <a:latin typeface="Tahoma" pitchFamily="34" charset="0"/>
                          <a:cs typeface="Tahoma" pitchFamily="34" charset="0"/>
                        </a:rPr>
                        <a:t>EBITDA</a:t>
                      </a:r>
                      <a:r>
                        <a:rPr lang="el-GR" sz="1200" dirty="0" smtClean="0">
                          <a:latin typeface="Tahoma" pitchFamily="34" charset="0"/>
                          <a:cs typeface="Tahoma" pitchFamily="34" charset="0"/>
                        </a:rPr>
                        <a:t> (%) - 2012</a:t>
                      </a:r>
                    </a:p>
                    <a:p>
                      <a:pPr algn="ctr"/>
                      <a:endParaRPr lang="el-GR" sz="1200" dirty="0">
                        <a:latin typeface="Tahoma" pitchFamily="34" charset="0"/>
                        <a:cs typeface="Tahoma" pitchFamily="34" charset="0"/>
                      </a:endParaRPr>
                    </a:p>
                  </a:txBody>
                  <a:tcPr>
                    <a:solidFill>
                      <a:srgbClr val="FF6419"/>
                    </a:solidFill>
                  </a:tcPr>
                </a:tc>
              </a:tr>
            </a:tbl>
          </a:graphicData>
        </a:graphic>
      </p:graphicFrame>
      <p:sp>
        <p:nvSpPr>
          <p:cNvPr id="15" name="Rectangle 14"/>
          <p:cNvSpPr/>
          <p:nvPr/>
        </p:nvSpPr>
        <p:spPr>
          <a:xfrm>
            <a:off x="395536" y="458257"/>
            <a:ext cx="7632848"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Επιδόσεις διαφόρων κλάδων - Κερδοφορία</a:t>
            </a: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949" y="2060848"/>
            <a:ext cx="7367435"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60949" y="5827794"/>
            <a:ext cx="7920880" cy="663515"/>
          </a:xfrm>
          <a:prstGeom prst="rect">
            <a:avLst/>
          </a:prstGeom>
        </p:spPr>
        <p:txBody>
          <a:bodyPr wrap="square">
            <a:spAutoFit/>
          </a:bodyPr>
          <a:lstStyle/>
          <a:p>
            <a:pPr marL="361950" lvl="1" indent="-180975" algn="just">
              <a:lnSpc>
                <a:spcPct val="120000"/>
              </a:lnSpc>
              <a:spcAft>
                <a:spcPts val="300"/>
              </a:spcAft>
              <a:buClr>
                <a:srgbClr val="FF6419"/>
              </a:buClr>
              <a:buFont typeface="Wingdings" pitchFamily="2" charset="2"/>
              <a:buChar char="§"/>
            </a:pPr>
            <a:r>
              <a:rPr lang="el-GR" sz="1600" b="0" dirty="0" smtClean="0">
                <a:solidFill>
                  <a:schemeClr val="tx1">
                    <a:lumMod val="95000"/>
                    <a:lumOff val="5000"/>
                  </a:schemeClr>
                </a:solidFill>
                <a:latin typeface="+mn-lt"/>
                <a:cs typeface="Tahoma" pitchFamily="34" charset="0"/>
              </a:rPr>
              <a:t>Εξαιρουμένου του κλάδου ακινήτων, οι 4 από τους 5 κλάδους εμφάνισαν μονοψήφιο (αρνητικό) δείκτη.</a:t>
            </a:r>
          </a:p>
        </p:txBody>
      </p:sp>
    </p:spTree>
    <p:extLst>
      <p:ext uri="{BB962C8B-B14F-4D97-AF65-F5344CB8AC3E}">
        <p14:creationId xmlns:p14="http://schemas.microsoft.com/office/powerpoint/2010/main" val="1746959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14</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61494753"/>
              </p:ext>
            </p:extLst>
          </p:nvPr>
        </p:nvGraphicFramePr>
        <p:xfrm>
          <a:off x="853825" y="2276872"/>
          <a:ext cx="7174559" cy="457200"/>
        </p:xfrm>
        <a:graphic>
          <a:graphicData uri="http://schemas.openxmlformats.org/drawingml/2006/table">
            <a:tbl>
              <a:tblPr firstRow="1" bandRow="1">
                <a:tableStyleId>{5C22544A-7EE6-4342-B048-85BDC9FD1C3A}</a:tableStyleId>
              </a:tblPr>
              <a:tblGrid>
                <a:gridCol w="7174559"/>
              </a:tblGrid>
              <a:tr h="313184">
                <a:tc>
                  <a:txBody>
                    <a:bodyPr/>
                    <a:lstStyle/>
                    <a:p>
                      <a:pPr marL="0" marR="0" indent="0" algn="ctr" defTabSz="912466" rtl="0" eaLnBrk="1" fontAlgn="auto" latinLnBrk="0" hangingPunct="1">
                        <a:lnSpc>
                          <a:spcPct val="100000"/>
                        </a:lnSpc>
                        <a:spcBef>
                          <a:spcPts val="0"/>
                        </a:spcBef>
                        <a:spcAft>
                          <a:spcPts val="0"/>
                        </a:spcAft>
                        <a:buClrTx/>
                        <a:buSzTx/>
                        <a:buFontTx/>
                        <a:buNone/>
                        <a:tabLst/>
                        <a:defRPr/>
                      </a:pPr>
                      <a:r>
                        <a:rPr lang="el-GR" sz="1200" dirty="0" smtClean="0">
                          <a:latin typeface="Tahoma" pitchFamily="34" charset="0"/>
                          <a:cs typeface="Tahoma" pitchFamily="34" charset="0"/>
                        </a:rPr>
                        <a:t>Αποδοτικότητα</a:t>
                      </a:r>
                      <a:r>
                        <a:rPr lang="el-GR" sz="1200" baseline="0" dirty="0" smtClean="0">
                          <a:latin typeface="Tahoma" pitchFamily="34" charset="0"/>
                          <a:cs typeface="Tahoma" pitchFamily="34" charset="0"/>
                        </a:rPr>
                        <a:t> Ιδίων Κεφαλαίων </a:t>
                      </a:r>
                      <a:r>
                        <a:rPr lang="el-GR" sz="1200" dirty="0" smtClean="0">
                          <a:latin typeface="Tahoma" pitchFamily="34" charset="0"/>
                          <a:cs typeface="Tahoma" pitchFamily="34" charset="0"/>
                        </a:rPr>
                        <a:t>(%) - 2012</a:t>
                      </a:r>
                    </a:p>
                    <a:p>
                      <a:pPr algn="ctr"/>
                      <a:endParaRPr lang="el-GR" sz="1200" dirty="0">
                        <a:latin typeface="Tahoma" pitchFamily="34" charset="0"/>
                        <a:cs typeface="Tahoma" pitchFamily="34" charset="0"/>
                      </a:endParaRPr>
                    </a:p>
                  </a:txBody>
                  <a:tcPr>
                    <a:solidFill>
                      <a:srgbClr val="FF6419"/>
                    </a:solidFill>
                  </a:tcPr>
                </a:tc>
              </a:tr>
            </a:tbl>
          </a:graphicData>
        </a:graphic>
      </p:graphicFrame>
      <p:sp>
        <p:nvSpPr>
          <p:cNvPr id="15" name="Rectangle 14"/>
          <p:cNvSpPr/>
          <p:nvPr/>
        </p:nvSpPr>
        <p:spPr>
          <a:xfrm>
            <a:off x="395536" y="458257"/>
            <a:ext cx="7632848"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Επιδόσεις διαφόρων κλάδων - Αποδοτικότητα</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7" y="2708920"/>
            <a:ext cx="7344816" cy="342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95536" y="1268760"/>
            <a:ext cx="7920880" cy="584775"/>
          </a:xfrm>
          <a:prstGeom prst="rect">
            <a:avLst/>
          </a:prstGeom>
        </p:spPr>
        <p:txBody>
          <a:bodyPr wrap="square">
            <a:spAutoFit/>
          </a:bodyPr>
          <a:lstStyle/>
          <a:p>
            <a:pPr marL="180975" lvl="1" indent="-95250" algn="just">
              <a:spcAft>
                <a:spcPts val="300"/>
              </a:spcAft>
              <a:buClr>
                <a:srgbClr val="FF6419"/>
              </a:buClr>
              <a:buFont typeface="Wingdings" pitchFamily="2" charset="2"/>
              <a:buChar char="§"/>
            </a:pPr>
            <a:r>
              <a:rPr lang="el-GR" sz="1600" b="0" dirty="0">
                <a:latin typeface="+mn-lt"/>
                <a:cs typeface="Tahoma" pitchFamily="34" charset="0"/>
              </a:rPr>
              <a:t>Με κριτήριο το δείκτη </a:t>
            </a:r>
            <a:r>
              <a:rPr lang="el-GR" sz="1600" dirty="0">
                <a:solidFill>
                  <a:srgbClr val="FF0000"/>
                </a:solidFill>
                <a:latin typeface="+mn-lt"/>
                <a:cs typeface="Tahoma" pitchFamily="34" charset="0"/>
              </a:rPr>
              <a:t>Α</a:t>
            </a:r>
            <a:r>
              <a:rPr lang="el-GR" sz="1600" dirty="0" smtClean="0">
                <a:solidFill>
                  <a:srgbClr val="FF0000"/>
                </a:solidFill>
                <a:latin typeface="+mn-lt"/>
                <a:cs typeface="Tahoma" pitchFamily="34" charset="0"/>
              </a:rPr>
              <a:t>ποδοτικότητας Ιδίων Κεφαλαίων, </a:t>
            </a:r>
            <a:r>
              <a:rPr lang="el-GR" sz="1600" b="0" dirty="0">
                <a:latin typeface="+mn-lt"/>
                <a:cs typeface="Tahoma" pitchFamily="34" charset="0"/>
              </a:rPr>
              <a:t>τις καλύτερες επιδόσεις είχαν οι παρακάτω κλάδοι</a:t>
            </a:r>
            <a:r>
              <a:rPr lang="el-GR" sz="1600" b="0" dirty="0" smtClean="0">
                <a:latin typeface="+mn-lt"/>
                <a:cs typeface="Tahoma" pitchFamily="34" charset="0"/>
              </a:rPr>
              <a:t>:</a:t>
            </a:r>
          </a:p>
        </p:txBody>
      </p:sp>
    </p:spTree>
    <p:extLst>
      <p:ext uri="{BB962C8B-B14F-4D97-AF65-F5344CB8AC3E}">
        <p14:creationId xmlns:p14="http://schemas.microsoft.com/office/powerpoint/2010/main" val="1709920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15</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716653792"/>
              </p:ext>
            </p:extLst>
          </p:nvPr>
        </p:nvGraphicFramePr>
        <p:xfrm>
          <a:off x="853825" y="2276872"/>
          <a:ext cx="7174559" cy="457200"/>
        </p:xfrm>
        <a:graphic>
          <a:graphicData uri="http://schemas.openxmlformats.org/drawingml/2006/table">
            <a:tbl>
              <a:tblPr firstRow="1" bandRow="1">
                <a:tableStyleId>{5C22544A-7EE6-4342-B048-85BDC9FD1C3A}</a:tableStyleId>
              </a:tblPr>
              <a:tblGrid>
                <a:gridCol w="7174559"/>
              </a:tblGrid>
              <a:tr h="313184">
                <a:tc>
                  <a:txBody>
                    <a:bodyPr/>
                    <a:lstStyle/>
                    <a:p>
                      <a:pPr marL="0" marR="0" indent="0" algn="ctr" defTabSz="912466" rtl="0" eaLnBrk="1" fontAlgn="auto" latinLnBrk="0" hangingPunct="1">
                        <a:lnSpc>
                          <a:spcPct val="100000"/>
                        </a:lnSpc>
                        <a:spcBef>
                          <a:spcPts val="0"/>
                        </a:spcBef>
                        <a:spcAft>
                          <a:spcPts val="0"/>
                        </a:spcAft>
                        <a:buClrTx/>
                        <a:buSzTx/>
                        <a:buFontTx/>
                        <a:buNone/>
                        <a:tabLst/>
                        <a:defRPr/>
                      </a:pPr>
                      <a:r>
                        <a:rPr lang="el-GR" sz="1200" dirty="0" smtClean="0">
                          <a:latin typeface="Tahoma" pitchFamily="34" charset="0"/>
                          <a:cs typeface="Tahoma" pitchFamily="34" charset="0"/>
                        </a:rPr>
                        <a:t>Αποδοτικότητα</a:t>
                      </a:r>
                      <a:r>
                        <a:rPr lang="el-GR" sz="1200" baseline="0" dirty="0" smtClean="0">
                          <a:latin typeface="Tahoma" pitchFamily="34" charset="0"/>
                          <a:cs typeface="Tahoma" pitchFamily="34" charset="0"/>
                        </a:rPr>
                        <a:t> Ιδίων Κεφαλαίων </a:t>
                      </a:r>
                      <a:r>
                        <a:rPr lang="el-GR" sz="1200" dirty="0" smtClean="0">
                          <a:latin typeface="Tahoma" pitchFamily="34" charset="0"/>
                          <a:cs typeface="Tahoma" pitchFamily="34" charset="0"/>
                        </a:rPr>
                        <a:t>(%) - 2012</a:t>
                      </a:r>
                    </a:p>
                    <a:p>
                      <a:pPr algn="ctr"/>
                      <a:endParaRPr lang="el-GR" sz="1200" dirty="0">
                        <a:latin typeface="Tahoma" pitchFamily="34" charset="0"/>
                        <a:cs typeface="Tahoma" pitchFamily="34" charset="0"/>
                      </a:endParaRPr>
                    </a:p>
                  </a:txBody>
                  <a:tcPr>
                    <a:solidFill>
                      <a:srgbClr val="FF6419"/>
                    </a:solidFill>
                  </a:tcPr>
                </a:tc>
              </a:tr>
            </a:tbl>
          </a:graphicData>
        </a:graphic>
      </p:graphicFrame>
      <p:sp>
        <p:nvSpPr>
          <p:cNvPr id="15" name="Rectangle 14"/>
          <p:cNvSpPr/>
          <p:nvPr/>
        </p:nvSpPr>
        <p:spPr>
          <a:xfrm>
            <a:off x="395536" y="458257"/>
            <a:ext cx="7632848"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Επιδόσεις διαφόρων κλάδων - Αποδοτικότητα</a:t>
            </a: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9" y="2708920"/>
            <a:ext cx="7416824" cy="342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23528" y="1340768"/>
            <a:ext cx="7920880" cy="423449"/>
          </a:xfrm>
          <a:prstGeom prst="rect">
            <a:avLst/>
          </a:prstGeom>
        </p:spPr>
        <p:txBody>
          <a:bodyPr wrap="square">
            <a:spAutoFit/>
          </a:bodyPr>
          <a:lstStyle/>
          <a:p>
            <a:pPr marL="180975" lvl="1" indent="-95250" algn="just">
              <a:lnSpc>
                <a:spcPct val="150000"/>
              </a:lnSpc>
              <a:spcAft>
                <a:spcPts val="300"/>
              </a:spcAft>
              <a:buClr>
                <a:srgbClr val="FF6419"/>
              </a:buClr>
              <a:buFont typeface="Wingdings" pitchFamily="2" charset="2"/>
              <a:buChar char="§"/>
            </a:pPr>
            <a:r>
              <a:rPr lang="el-GR" sz="1600" b="0" dirty="0" smtClean="0">
                <a:solidFill>
                  <a:schemeClr val="tx1">
                    <a:lumMod val="95000"/>
                    <a:lumOff val="5000"/>
                  </a:schemeClr>
                </a:solidFill>
                <a:latin typeface="+mn-lt"/>
                <a:cs typeface="Tahoma" pitchFamily="34" charset="0"/>
              </a:rPr>
              <a:t>Αντίθετα, στο </a:t>
            </a:r>
            <a:r>
              <a:rPr lang="el-GR" sz="1600" b="0" dirty="0">
                <a:solidFill>
                  <a:schemeClr val="tx1">
                    <a:lumMod val="95000"/>
                    <a:lumOff val="5000"/>
                  </a:schemeClr>
                </a:solidFill>
                <a:latin typeface="+mn-lt"/>
                <a:cs typeface="Tahoma" pitchFamily="34" charset="0"/>
              </a:rPr>
              <a:t>τέλος της κατάταξης βρίσκονται οι παρακάτω κλάδοι</a:t>
            </a:r>
            <a:r>
              <a:rPr lang="el-GR" sz="1600" b="0" dirty="0" smtClean="0">
                <a:solidFill>
                  <a:schemeClr val="tx1">
                    <a:lumMod val="95000"/>
                    <a:lumOff val="5000"/>
                  </a:schemeClr>
                </a:solidFill>
                <a:latin typeface="+mn-lt"/>
                <a:cs typeface="Tahoma" pitchFamily="34" charset="0"/>
              </a:rPr>
              <a:t>:</a:t>
            </a:r>
          </a:p>
        </p:txBody>
      </p:sp>
    </p:spTree>
    <p:extLst>
      <p:ext uri="{BB962C8B-B14F-4D97-AF65-F5344CB8AC3E}">
        <p14:creationId xmlns:p14="http://schemas.microsoft.com/office/powerpoint/2010/main" val="1122911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sp>
        <p:nvSpPr>
          <p:cNvPr id="3" name="Slide Number Placeholder 2"/>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16</a:t>
            </a:fld>
            <a:endParaRPr lang="el-GR" sz="1000" dirty="0">
              <a:latin typeface="Tahoma" pitchFamily="34" charset="0"/>
              <a:ea typeface="Tahoma" pitchFamily="34" charset="0"/>
              <a:cs typeface="Tahoma" pitchFamily="34" charset="0"/>
            </a:endParaRPr>
          </a:p>
        </p:txBody>
      </p:sp>
      <p:sp>
        <p:nvSpPr>
          <p:cNvPr id="5" name="Rectangle 4"/>
          <p:cNvSpPr>
            <a:spLocks noChangeArrowheads="1"/>
          </p:cNvSpPr>
          <p:nvPr/>
        </p:nvSpPr>
        <p:spPr bwMode="auto">
          <a:xfrm>
            <a:off x="449962" y="1268760"/>
            <a:ext cx="3552682" cy="4616455"/>
          </a:xfrm>
          <a:prstGeom prst="rect">
            <a:avLst/>
          </a:prstGeom>
          <a:noFill/>
          <a:ln w="9525">
            <a:noFill/>
            <a:miter lim="800000"/>
            <a:headEnd/>
            <a:tailEnd/>
          </a:ln>
        </p:spPr>
        <p:txBody>
          <a:bodyPr wrap="square" lIns="91248" tIns="45624" rIns="91248" bIns="45624">
            <a:spAutoFit/>
          </a:bodyPr>
          <a:lstStyle/>
          <a:p>
            <a:pPr marL="0" lvl="1" algn="just">
              <a:lnSpc>
                <a:spcPct val="150000"/>
              </a:lnSpc>
            </a:pPr>
            <a:r>
              <a:rPr lang="el-GR" sz="1400" b="0" dirty="0" smtClean="0">
                <a:solidFill>
                  <a:schemeClr val="tx1">
                    <a:lumMod val="95000"/>
                    <a:lumOff val="5000"/>
                  </a:schemeClr>
                </a:solidFill>
                <a:latin typeface="+mn-lt"/>
                <a:cs typeface="Tahoma" pitchFamily="34" charset="0"/>
              </a:rPr>
              <a:t>Λαμβάνοντας υπόψη τα συνολικά αποτελέσματα του εταιρικού τομέα</a:t>
            </a:r>
            <a:r>
              <a:rPr lang="en-US" sz="1400" b="0" dirty="0" smtClean="0">
                <a:solidFill>
                  <a:schemeClr val="tx1">
                    <a:lumMod val="95000"/>
                    <a:lumOff val="5000"/>
                  </a:schemeClr>
                </a:solidFill>
                <a:latin typeface="+mn-lt"/>
                <a:cs typeface="Tahoma" pitchFamily="34" charset="0"/>
              </a:rPr>
              <a:t>,</a:t>
            </a:r>
            <a:r>
              <a:rPr lang="el-GR" sz="1400" b="0" dirty="0" smtClean="0">
                <a:solidFill>
                  <a:schemeClr val="tx1">
                    <a:lumMod val="95000"/>
                    <a:lumOff val="5000"/>
                  </a:schemeClr>
                </a:solidFill>
                <a:latin typeface="+mn-lt"/>
                <a:cs typeface="Tahoma" pitchFamily="34" charset="0"/>
              </a:rPr>
              <a:t> βάσει των ισολογισμών που είναι καταχωρημένοι στη βάση δεδομένων της </a:t>
            </a:r>
            <a:r>
              <a:rPr lang="en-US" sz="1400" b="0" dirty="0" smtClean="0">
                <a:solidFill>
                  <a:schemeClr val="tx1">
                    <a:lumMod val="95000"/>
                    <a:lumOff val="5000"/>
                  </a:schemeClr>
                </a:solidFill>
                <a:latin typeface="+mn-lt"/>
                <a:cs typeface="Tahoma" pitchFamily="34" charset="0"/>
              </a:rPr>
              <a:t>ICAP Group,</a:t>
            </a:r>
            <a:r>
              <a:rPr lang="el-GR" sz="1400" b="0" dirty="0" smtClean="0">
                <a:solidFill>
                  <a:schemeClr val="tx1">
                    <a:lumMod val="95000"/>
                    <a:lumOff val="5000"/>
                  </a:schemeClr>
                </a:solidFill>
                <a:latin typeface="+mn-lt"/>
                <a:cs typeface="Tahoma" pitchFamily="34" charset="0"/>
              </a:rPr>
              <a:t> προκύπτει </a:t>
            </a:r>
            <a:r>
              <a:rPr lang="el-GR" sz="1400" b="0" dirty="0">
                <a:solidFill>
                  <a:schemeClr val="tx1">
                    <a:lumMod val="95000"/>
                    <a:lumOff val="5000"/>
                  </a:schemeClr>
                </a:solidFill>
                <a:latin typeface="+mn-lt"/>
                <a:cs typeface="Tahoma" pitchFamily="34" charset="0"/>
              </a:rPr>
              <a:t>ότι:</a:t>
            </a:r>
          </a:p>
          <a:p>
            <a:pPr marL="285750" indent="-285750" algn="just">
              <a:lnSpc>
                <a:spcPct val="150000"/>
              </a:lnSpc>
              <a:buFont typeface="Arial" pitchFamily="34" charset="0"/>
              <a:buChar char="•"/>
            </a:pPr>
            <a:r>
              <a:rPr lang="el-GR" sz="1400" b="0" dirty="0" smtClean="0">
                <a:solidFill>
                  <a:schemeClr val="tx1">
                    <a:lumMod val="95000"/>
                    <a:lumOff val="5000"/>
                  </a:schemeClr>
                </a:solidFill>
                <a:latin typeface="+mn-lt"/>
                <a:cs typeface="Tahoma" pitchFamily="34" charset="0"/>
              </a:rPr>
              <a:t> </a:t>
            </a:r>
            <a:r>
              <a:rPr lang="en-US" sz="1400" b="0" dirty="0" smtClean="0">
                <a:solidFill>
                  <a:schemeClr val="tx1">
                    <a:lumMod val="95000"/>
                    <a:lumOff val="5000"/>
                  </a:schemeClr>
                </a:solidFill>
                <a:latin typeface="+mn-lt"/>
                <a:cs typeface="Tahoma" pitchFamily="34" charset="0"/>
              </a:rPr>
              <a:t>T</a:t>
            </a:r>
            <a:r>
              <a:rPr lang="el-GR" sz="1400" b="0" dirty="0" smtClean="0">
                <a:solidFill>
                  <a:schemeClr val="tx1">
                    <a:lumMod val="95000"/>
                    <a:lumOff val="5000"/>
                  </a:schemeClr>
                </a:solidFill>
                <a:latin typeface="+mn-lt"/>
                <a:cs typeface="Tahoma" pitchFamily="34" charset="0"/>
              </a:rPr>
              <a:t>α τελευταία έτη υπήρξε μείωση πωλήσεων, το δε καθαρό αποτέλεσμα παραμένει ζημιογόνο. </a:t>
            </a:r>
          </a:p>
          <a:p>
            <a:pPr marL="285750" indent="-285750" algn="just">
              <a:lnSpc>
                <a:spcPct val="150000"/>
              </a:lnSpc>
              <a:buFont typeface="Arial" pitchFamily="34" charset="0"/>
              <a:buChar char="•"/>
            </a:pPr>
            <a:r>
              <a:rPr lang="el-GR" sz="1400" b="0" dirty="0" smtClean="0">
                <a:solidFill>
                  <a:schemeClr val="tx1">
                    <a:lumMod val="95000"/>
                    <a:lumOff val="5000"/>
                  </a:schemeClr>
                </a:solidFill>
                <a:latin typeface="+mn-lt"/>
                <a:cs typeface="Tahoma" pitchFamily="34" charset="0"/>
              </a:rPr>
              <a:t>Θετικό </a:t>
            </a:r>
            <a:r>
              <a:rPr lang="el-GR" sz="1400" b="0" dirty="0">
                <a:solidFill>
                  <a:schemeClr val="tx1">
                    <a:lumMod val="95000"/>
                    <a:lumOff val="5000"/>
                  </a:schemeClr>
                </a:solidFill>
                <a:latin typeface="+mn-lt"/>
                <a:cs typeface="Tahoma" pitchFamily="34" charset="0"/>
              </a:rPr>
              <a:t>στοιχείο ήταν βέβαια </a:t>
            </a:r>
            <a:r>
              <a:rPr lang="el-GR" sz="1400" b="0" dirty="0" smtClean="0">
                <a:solidFill>
                  <a:schemeClr val="tx1">
                    <a:lumMod val="95000"/>
                    <a:lumOff val="5000"/>
                  </a:schemeClr>
                </a:solidFill>
                <a:latin typeface="+mn-lt"/>
                <a:cs typeface="Tahoma" pitchFamily="34" charset="0"/>
              </a:rPr>
              <a:t>ότι </a:t>
            </a:r>
            <a:r>
              <a:rPr lang="el-GR" sz="1400" b="0" dirty="0">
                <a:solidFill>
                  <a:schemeClr val="tx1">
                    <a:lumMod val="95000"/>
                    <a:lumOff val="5000"/>
                  </a:schemeClr>
                </a:solidFill>
                <a:latin typeface="+mn-lt"/>
                <a:cs typeface="Tahoma" pitchFamily="34" charset="0"/>
              </a:rPr>
              <a:t>οι συνολικές</a:t>
            </a:r>
            <a:r>
              <a:rPr lang="el-GR" sz="1400" b="0" dirty="0">
                <a:latin typeface="+mn-lt"/>
                <a:cs typeface="Tahoma" pitchFamily="34" charset="0"/>
              </a:rPr>
              <a:t> </a:t>
            </a:r>
            <a:r>
              <a:rPr lang="el-GR" sz="1400" b="0" dirty="0">
                <a:solidFill>
                  <a:srgbClr val="FF0000"/>
                </a:solidFill>
                <a:latin typeface="+mn-lt"/>
                <a:cs typeface="Tahoma" pitchFamily="34" charset="0"/>
              </a:rPr>
              <a:t>ζημίες περιορίστηκαν </a:t>
            </a:r>
            <a:r>
              <a:rPr lang="el-GR" sz="1400" b="0" dirty="0" smtClean="0">
                <a:solidFill>
                  <a:srgbClr val="FF0000"/>
                </a:solidFill>
                <a:latin typeface="+mn-lt"/>
                <a:cs typeface="Tahoma" pitchFamily="34" charset="0"/>
              </a:rPr>
              <a:t>κατά </a:t>
            </a:r>
            <a:r>
              <a:rPr lang="el-GR" sz="1400" b="0" dirty="0">
                <a:solidFill>
                  <a:srgbClr val="FF0000"/>
                </a:solidFill>
                <a:latin typeface="+mn-lt"/>
                <a:cs typeface="Tahoma" pitchFamily="34" charset="0"/>
              </a:rPr>
              <a:t>34,3</a:t>
            </a:r>
            <a:r>
              <a:rPr lang="el-GR" sz="1400" b="0" dirty="0" smtClean="0">
                <a:solidFill>
                  <a:srgbClr val="FF0000"/>
                </a:solidFill>
                <a:latin typeface="+mn-lt"/>
                <a:cs typeface="Tahoma" pitchFamily="34" charset="0"/>
              </a:rPr>
              <a:t>% </a:t>
            </a:r>
            <a:r>
              <a:rPr lang="el-GR" sz="1400" b="0" dirty="0" smtClean="0">
                <a:solidFill>
                  <a:schemeClr val="tx1">
                    <a:lumMod val="95000"/>
                    <a:lumOff val="5000"/>
                  </a:schemeClr>
                </a:solidFill>
                <a:latin typeface="+mn-lt"/>
                <a:cs typeface="Tahoma" pitchFamily="34" charset="0"/>
              </a:rPr>
              <a:t>το 2012/11, ενώ και το 2013 (με βάση δείγμα σχεδόν 7.300 διαθέσιμων ισολογισμών) προκύπτει νέα </a:t>
            </a:r>
            <a:r>
              <a:rPr lang="el-GR" sz="1400" b="0" dirty="0" smtClean="0">
                <a:solidFill>
                  <a:srgbClr val="FF0000"/>
                </a:solidFill>
                <a:latin typeface="+mn-lt"/>
                <a:cs typeface="Tahoma" pitchFamily="34" charset="0"/>
              </a:rPr>
              <a:t>μείωση ζημιών κατά 52,2%.</a:t>
            </a:r>
            <a:endParaRPr lang="el-GR" sz="1200" b="0" i="1" dirty="0" smtClean="0">
              <a:solidFill>
                <a:srgbClr val="0F385F"/>
              </a:solidFill>
              <a:latin typeface="+mn-lt"/>
              <a:cs typeface="Tahoma" pitchFamily="34" charset="0"/>
            </a:endParaRPr>
          </a:p>
        </p:txBody>
      </p:sp>
      <p:sp>
        <p:nvSpPr>
          <p:cNvPr id="6" name="Rectangle 5"/>
          <p:cNvSpPr/>
          <p:nvPr/>
        </p:nvSpPr>
        <p:spPr>
          <a:xfrm>
            <a:off x="480962" y="458257"/>
            <a:ext cx="7043365"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Οικονομικές Επιδόσεις Συνολικά το 2013</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5975" y="1188244"/>
            <a:ext cx="4193737" cy="2456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5" y="3789040"/>
            <a:ext cx="4032448" cy="254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2414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20589" y="548680"/>
            <a:ext cx="2857520" cy="446082"/>
          </a:xfrm>
          <a:prstGeom prst="rect">
            <a:avLst/>
          </a:prstGeom>
        </p:spPr>
        <p:txBody>
          <a:bodyPr wrap="square" lIns="91248" tIns="45624" rIns="91248" bIns="45624">
            <a:spAutoFit/>
          </a:bodyPr>
          <a:lstStyle/>
          <a:p>
            <a:pPr algn="r" eaLnBrk="0" hangingPunct="0">
              <a:defRPr/>
            </a:pPr>
            <a:r>
              <a:rPr lang="el-GR" sz="2300" dirty="0" smtClean="0">
                <a:solidFill>
                  <a:schemeClr val="bg1"/>
                </a:solidFill>
                <a:latin typeface="+mj-lt"/>
                <a:cs typeface="Tahoma" pitchFamily="34" charset="0"/>
              </a:rPr>
              <a:t>Εισαγωγή</a:t>
            </a:r>
            <a:endParaRPr lang="el-GR" sz="2300" dirty="0">
              <a:solidFill>
                <a:schemeClr val="bg1"/>
              </a:solidFill>
              <a:latin typeface="+mj-lt"/>
              <a:cs typeface="Tahoma" pitchFamily="34" charset="0"/>
            </a:endParaRPr>
          </a:p>
        </p:txBody>
      </p:sp>
      <p:sp>
        <p:nvSpPr>
          <p:cNvPr id="4" name="Rectangle 3"/>
          <p:cNvSpPr/>
          <p:nvPr/>
        </p:nvSpPr>
        <p:spPr>
          <a:xfrm>
            <a:off x="467545" y="1267201"/>
            <a:ext cx="7500990" cy="5124286"/>
          </a:xfrm>
          <a:prstGeom prst="rect">
            <a:avLst/>
          </a:prstGeom>
        </p:spPr>
        <p:txBody>
          <a:bodyPr wrap="square" lIns="91248" tIns="45624" rIns="91248" bIns="45624">
            <a:spAutoFit/>
          </a:bodyPr>
          <a:lstStyle/>
          <a:p>
            <a:pPr marL="285100" lvl="1" indent="-285100" algn="just">
              <a:lnSpc>
                <a:spcPct val="150000"/>
              </a:lnSpc>
              <a:spcAft>
                <a:spcPts val="600"/>
              </a:spcAft>
              <a:buClr>
                <a:srgbClr val="FF6419"/>
              </a:buClr>
              <a:buFont typeface="Wingdings" pitchFamily="2" charset="2"/>
              <a:buChar char="§"/>
            </a:pPr>
            <a:r>
              <a:rPr lang="el-GR" sz="1600" b="0" dirty="0" smtClean="0">
                <a:latin typeface="+mn-lt"/>
                <a:cs typeface="Tahoma" pitchFamily="34" charset="0"/>
              </a:rPr>
              <a:t>Η ελληνική οικονομία δέχθηκε βαρύ πλήγμα από την πρωτόγνωρη ύφεση που καθόρισε τις εξελίξεις την τελευταία εξαετία.</a:t>
            </a:r>
            <a:r>
              <a:rPr lang="en-US" sz="1600" b="0" dirty="0" smtClean="0">
                <a:latin typeface="+mn-lt"/>
                <a:cs typeface="Tahoma" pitchFamily="34" charset="0"/>
              </a:rPr>
              <a:t> </a:t>
            </a:r>
            <a:r>
              <a:rPr lang="el-GR" sz="1600" b="0" dirty="0">
                <a:latin typeface="+mn-lt"/>
                <a:cs typeface="Tahoma" pitchFamily="34" charset="0"/>
              </a:rPr>
              <a:t>Η σωρευτική υποχώρηση του ΑΕΠ (σε σταθερές τιμές) κατά ένα ποσοστό που υπερέβη το 23% στο διάστημα </a:t>
            </a:r>
            <a:r>
              <a:rPr lang="el-GR" sz="1600" b="0" dirty="0" smtClean="0">
                <a:latin typeface="+mn-lt"/>
                <a:cs typeface="Tahoma" pitchFamily="34" charset="0"/>
              </a:rPr>
              <a:t>2009-2013</a:t>
            </a:r>
            <a:r>
              <a:rPr lang="en-US" sz="1600" b="0" dirty="0" smtClean="0">
                <a:latin typeface="+mn-lt"/>
                <a:cs typeface="Tahoma" pitchFamily="34" charset="0"/>
              </a:rPr>
              <a:t>,</a:t>
            </a:r>
            <a:r>
              <a:rPr lang="el-GR" sz="1600" b="0" dirty="0" smtClean="0">
                <a:latin typeface="+mn-lt"/>
                <a:cs typeface="Tahoma" pitchFamily="34" charset="0"/>
              </a:rPr>
              <a:t> </a:t>
            </a:r>
            <a:r>
              <a:rPr lang="el-GR" sz="1600" b="0" dirty="0">
                <a:latin typeface="+mn-lt"/>
                <a:cs typeface="Tahoma" pitchFamily="34" charset="0"/>
              </a:rPr>
              <a:t>είχε άμεσο αντίκτυπο </a:t>
            </a:r>
            <a:r>
              <a:rPr lang="el-GR" sz="1600" b="0" dirty="0" smtClean="0">
                <a:latin typeface="+mn-lt"/>
                <a:cs typeface="Tahoma" pitchFamily="34" charset="0"/>
              </a:rPr>
              <a:t>σε όλο το φάσμα των οικονομικών δραστηριοτήτων.</a:t>
            </a:r>
            <a:endParaRPr lang="el-GR" sz="1600" b="0" dirty="0">
              <a:latin typeface="+mn-lt"/>
              <a:cs typeface="Tahoma" pitchFamily="34" charset="0"/>
            </a:endParaRPr>
          </a:p>
          <a:p>
            <a:pPr marL="285100" lvl="1" indent="-285100" algn="just">
              <a:lnSpc>
                <a:spcPct val="150000"/>
              </a:lnSpc>
              <a:spcAft>
                <a:spcPts val="600"/>
              </a:spcAft>
              <a:buClr>
                <a:srgbClr val="FF6419"/>
              </a:buClr>
              <a:buFont typeface="Wingdings" pitchFamily="2" charset="2"/>
              <a:buChar char="§"/>
            </a:pPr>
            <a:endParaRPr lang="el-GR" sz="1600" b="0" dirty="0" smtClean="0">
              <a:latin typeface="+mn-lt"/>
              <a:cs typeface="Tahoma" pitchFamily="34" charset="0"/>
            </a:endParaRPr>
          </a:p>
          <a:p>
            <a:pPr marL="285100" lvl="1" indent="-285100" algn="just">
              <a:lnSpc>
                <a:spcPct val="150000"/>
              </a:lnSpc>
              <a:spcAft>
                <a:spcPts val="600"/>
              </a:spcAft>
              <a:buClr>
                <a:srgbClr val="FF6419"/>
              </a:buClr>
              <a:buFont typeface="Wingdings" pitchFamily="2" charset="2"/>
              <a:buChar char="§"/>
            </a:pPr>
            <a:r>
              <a:rPr lang="el-GR" sz="1600" b="0" dirty="0" smtClean="0">
                <a:latin typeface="+mn-lt"/>
                <a:cs typeface="Tahoma" pitchFamily="34" charset="0"/>
              </a:rPr>
              <a:t>Η συρρίκνωση της οικονομικής δραστηριότητας επηρέασε την πλειοψηφία των κλάδων της ελληνικής οικονομίας, με λιγοστές εξαιρέσεις.</a:t>
            </a:r>
          </a:p>
          <a:p>
            <a:pPr marL="0" lvl="1" algn="just">
              <a:lnSpc>
                <a:spcPct val="150000"/>
              </a:lnSpc>
              <a:spcAft>
                <a:spcPts val="600"/>
              </a:spcAft>
              <a:buClr>
                <a:srgbClr val="FF6419"/>
              </a:buClr>
            </a:pPr>
            <a:endParaRPr lang="el-GR" sz="1600" b="0" dirty="0" smtClean="0">
              <a:solidFill>
                <a:srgbClr val="0F385F"/>
              </a:solidFill>
              <a:latin typeface="+mn-lt"/>
              <a:cs typeface="Tahoma" pitchFamily="34" charset="0"/>
            </a:endParaRPr>
          </a:p>
          <a:p>
            <a:pPr marL="285100" lvl="1" indent="-285100" algn="just">
              <a:lnSpc>
                <a:spcPct val="150000"/>
              </a:lnSpc>
              <a:spcAft>
                <a:spcPts val="600"/>
              </a:spcAft>
              <a:buClr>
                <a:srgbClr val="FF6419"/>
              </a:buClr>
              <a:buFont typeface="Wingdings" pitchFamily="2" charset="2"/>
              <a:buChar char="§"/>
            </a:pPr>
            <a:r>
              <a:rPr lang="el-GR" sz="1600" b="0" dirty="0" smtClean="0">
                <a:latin typeface="+mn-lt"/>
                <a:cs typeface="Tahoma" pitchFamily="34" charset="0"/>
              </a:rPr>
              <a:t>Οι Κλαδικές Μελέτες της </a:t>
            </a:r>
            <a:r>
              <a:rPr lang="en-US" sz="1600" dirty="0" smtClean="0">
                <a:latin typeface="+mn-lt"/>
                <a:cs typeface="Tahoma" pitchFamily="34" charset="0"/>
              </a:rPr>
              <a:t>ICAP GROUP</a:t>
            </a:r>
            <a:r>
              <a:rPr lang="el-GR" sz="1600" dirty="0" smtClean="0">
                <a:latin typeface="+mn-lt"/>
                <a:cs typeface="Tahoma" pitchFamily="34" charset="0"/>
              </a:rPr>
              <a:t> </a:t>
            </a:r>
            <a:r>
              <a:rPr lang="el-GR" sz="1600" b="0" dirty="0" smtClean="0">
                <a:latin typeface="+mn-lt"/>
                <a:cs typeface="Tahoma" pitchFamily="34" charset="0"/>
              </a:rPr>
              <a:t>παρακολουθούν και καταγράφουν διαχρονικά τις εξελίξεις που σημειώνονται στην αγορά. Αξιοποιώντας το υλικό των μελετών αυτών, στη συνέχεια δίδεται συνοπτικά η εικόνα για την πορεία των διαφόρων κλάδων ή υποκλάδων, για την τελευταία πενταετία.  </a:t>
            </a:r>
            <a:endParaRPr lang="el-GR" sz="1600" b="0" dirty="0" smtClean="0">
              <a:solidFill>
                <a:srgbClr val="0F385F"/>
              </a:solidFill>
              <a:latin typeface="+mn-lt"/>
              <a:cs typeface="Tahoma" pitchFamily="34" charset="0"/>
            </a:endParaRPr>
          </a:p>
          <a:p>
            <a:pPr marL="285150" lvl="1" indent="-285150" algn="just">
              <a:spcAft>
                <a:spcPts val="600"/>
              </a:spcAft>
              <a:buClr>
                <a:srgbClr val="FF6419"/>
              </a:buClr>
              <a:buFont typeface="Wingdings" pitchFamily="2" charset="2"/>
              <a:buChar char="§"/>
            </a:pPr>
            <a:endParaRPr lang="el-GR" sz="1400" b="0" dirty="0" smtClean="0">
              <a:latin typeface="Calibri" pitchFamily="34" charset="0"/>
            </a:endParaRPr>
          </a:p>
        </p:txBody>
      </p:sp>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2</a:t>
            </a:fld>
            <a:endParaRPr lang="el-GR" sz="1000" dirty="0">
              <a:latin typeface="Tahoma" pitchFamily="34" charset="0"/>
              <a:ea typeface="Tahoma" pitchFamily="34" charset="0"/>
              <a:cs typeface="Tahoma" pitchFamily="34" charset="0"/>
            </a:endParaRPr>
          </a:p>
        </p:txBody>
      </p:sp>
      <p:sp>
        <p:nvSpPr>
          <p:cNvPr id="12" name="Date Placeholder 11"/>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59626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l-GR" smtClean="0"/>
              <a:t>Ιούλιος 2014</a:t>
            </a:r>
            <a:endParaRPr lang="el-GR" dirty="0"/>
          </a:p>
        </p:txBody>
      </p:sp>
      <p:sp>
        <p:nvSpPr>
          <p:cNvPr id="3" name="Slide Number Placeholder 2"/>
          <p:cNvSpPr>
            <a:spLocks noGrp="1"/>
          </p:cNvSpPr>
          <p:nvPr>
            <p:ph type="sldNum" sz="quarter" idx="12"/>
          </p:nvPr>
        </p:nvSpPr>
        <p:spPr/>
        <p:txBody>
          <a:bodyPr/>
          <a:lstStyle/>
          <a:p>
            <a:pPr>
              <a:defRPr/>
            </a:pPr>
            <a:fld id="{BCA3FB9F-6128-4DF4-88E6-45CC2A40D953}" type="slidenum">
              <a:rPr lang="el-GR" smtClean="0"/>
              <a:pPr>
                <a:defRPr/>
              </a:pPr>
              <a:t>3</a:t>
            </a:fld>
            <a:endParaRPr lang="el-GR" dirty="0"/>
          </a:p>
        </p:txBody>
      </p:sp>
      <p:sp>
        <p:nvSpPr>
          <p:cNvPr id="4" name="Rectangle 3"/>
          <p:cNvSpPr/>
          <p:nvPr/>
        </p:nvSpPr>
        <p:spPr>
          <a:xfrm>
            <a:off x="307649" y="1264826"/>
            <a:ext cx="3875015" cy="4770343"/>
          </a:xfrm>
          <a:prstGeom prst="rect">
            <a:avLst/>
          </a:prstGeom>
        </p:spPr>
        <p:txBody>
          <a:bodyPr wrap="square" lIns="91248" tIns="45624" rIns="91248" bIns="45624">
            <a:spAutoFit/>
          </a:bodyPr>
          <a:lstStyle/>
          <a:p>
            <a:pPr marL="285100" lvl="1" indent="-285100" algn="just">
              <a:lnSpc>
                <a:spcPct val="150000"/>
              </a:lnSpc>
              <a:spcAft>
                <a:spcPts val="600"/>
              </a:spcAft>
              <a:buClr>
                <a:srgbClr val="FF6419"/>
              </a:buClr>
              <a:buFont typeface="Wingdings" pitchFamily="2" charset="2"/>
              <a:buChar char="§"/>
            </a:pPr>
            <a:r>
              <a:rPr lang="el-GR" sz="1400" b="0" dirty="0" smtClean="0">
                <a:latin typeface="+mn-lt"/>
                <a:cs typeface="Tahoma" pitchFamily="34" charset="0"/>
              </a:rPr>
              <a:t>Για το σκοπό της παρουσίασης έγινε χρήση των δεδομένων των πρόσφατων κλαδικών μελετών. Η εξεταζόμενη πενταετία, αναλόγως της περιόδου έκδοσης της μελέτης, έχει καταληκτικό έτος είτε το 2012, είτε το 2013. Τα ποσοστά μεταβολής στα διαγράμματα αφορούν </a:t>
            </a:r>
            <a:r>
              <a:rPr lang="el-GR" sz="1400" b="0" dirty="0" smtClean="0">
                <a:solidFill>
                  <a:srgbClr val="FF0000"/>
                </a:solidFill>
                <a:latin typeface="+mn-lt"/>
                <a:cs typeface="Tahoma" pitchFamily="34" charset="0"/>
              </a:rPr>
              <a:t>μέση ετήσια μεταβολή.</a:t>
            </a:r>
          </a:p>
          <a:p>
            <a:pPr marL="285100" lvl="1" indent="-285100" algn="just">
              <a:lnSpc>
                <a:spcPct val="150000"/>
              </a:lnSpc>
              <a:spcAft>
                <a:spcPts val="600"/>
              </a:spcAft>
              <a:buClr>
                <a:srgbClr val="FF6419"/>
              </a:buClr>
              <a:buFont typeface="Wingdings" pitchFamily="2" charset="2"/>
              <a:buChar char="§"/>
            </a:pPr>
            <a:r>
              <a:rPr lang="el-GR" sz="1400" b="0" dirty="0" smtClean="0">
                <a:latin typeface="+mn-lt"/>
                <a:cs typeface="Tahoma" pitchFamily="34" charset="0"/>
              </a:rPr>
              <a:t>Στην ανάλυση που ακολουθεί έγινε χρήση των στοιχείων κλαδικών μελετών, για </a:t>
            </a:r>
            <a:r>
              <a:rPr lang="el-GR" sz="1400" dirty="0">
                <a:solidFill>
                  <a:srgbClr val="FF0000"/>
                </a:solidFill>
                <a:latin typeface="+mn-lt"/>
                <a:cs typeface="Tahoma" pitchFamily="34" charset="0"/>
              </a:rPr>
              <a:t>87 </a:t>
            </a:r>
            <a:r>
              <a:rPr lang="el-GR" sz="1400" b="0" dirty="0" smtClean="0">
                <a:latin typeface="+mn-lt"/>
                <a:cs typeface="Tahoma" pitchFamily="34" charset="0"/>
              </a:rPr>
              <a:t>κλάδους ή κατηγορίες προϊόντων.</a:t>
            </a:r>
          </a:p>
          <a:p>
            <a:pPr marL="285100" lvl="1" indent="-285100" algn="just">
              <a:lnSpc>
                <a:spcPct val="150000"/>
              </a:lnSpc>
              <a:spcAft>
                <a:spcPts val="600"/>
              </a:spcAft>
              <a:buClr>
                <a:srgbClr val="FF6419"/>
              </a:buClr>
              <a:buFont typeface="Wingdings" pitchFamily="2" charset="2"/>
              <a:buChar char="§"/>
            </a:pPr>
            <a:r>
              <a:rPr lang="el-GR" sz="1400" b="0" dirty="0" smtClean="0">
                <a:latin typeface="+mn-lt"/>
                <a:cs typeface="Tahoma" pitchFamily="34" charset="0"/>
              </a:rPr>
              <a:t>Οι</a:t>
            </a:r>
            <a:r>
              <a:rPr lang="el-GR" sz="1400" b="0" dirty="0" smtClean="0">
                <a:solidFill>
                  <a:srgbClr val="0F385F"/>
                </a:solidFill>
                <a:latin typeface="+mn-lt"/>
                <a:cs typeface="Tahoma" pitchFamily="34" charset="0"/>
              </a:rPr>
              <a:t> </a:t>
            </a:r>
            <a:r>
              <a:rPr lang="el-GR" sz="1400" b="0" dirty="0" smtClean="0">
                <a:solidFill>
                  <a:srgbClr val="FF0000"/>
                </a:solidFill>
                <a:latin typeface="+mn-lt"/>
                <a:cs typeface="Tahoma" pitchFamily="34" charset="0"/>
              </a:rPr>
              <a:t>οκτώ στους δέκα </a:t>
            </a:r>
            <a:r>
              <a:rPr lang="el-GR" sz="1400" b="0" dirty="0" smtClean="0">
                <a:latin typeface="+mn-lt"/>
                <a:cs typeface="Tahoma" pitchFamily="34" charset="0"/>
              </a:rPr>
              <a:t>κλάδους υπέστησαν απώλειες (μικρής ή μεγάλης έκτασης), ενώ μόνο δύο στους δέκα εμφάνισαν αύξηση, για διαφορετικούς λόγους.</a:t>
            </a:r>
            <a:endParaRPr lang="el-GR" sz="1400" b="0" dirty="0" smtClean="0">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3832282524"/>
              </p:ext>
            </p:extLst>
          </p:nvPr>
        </p:nvGraphicFramePr>
        <p:xfrm>
          <a:off x="4427984" y="2060848"/>
          <a:ext cx="4536504" cy="504056"/>
        </p:xfrm>
        <a:graphic>
          <a:graphicData uri="http://schemas.openxmlformats.org/drawingml/2006/table">
            <a:tbl>
              <a:tblPr firstRow="1" bandRow="1">
                <a:tableStyleId>{5C22544A-7EE6-4342-B048-85BDC9FD1C3A}</a:tableStyleId>
              </a:tblPr>
              <a:tblGrid>
                <a:gridCol w="4536504"/>
              </a:tblGrid>
              <a:tr h="504056">
                <a:tc>
                  <a:txBody>
                    <a:bodyPr/>
                    <a:lstStyle/>
                    <a:p>
                      <a:pPr algn="ctr"/>
                      <a:r>
                        <a:rPr lang="el-GR" sz="1200" b="1" dirty="0" smtClean="0">
                          <a:latin typeface="Tahoma" pitchFamily="34" charset="0"/>
                          <a:cs typeface="Tahoma" pitchFamily="34" charset="0"/>
                        </a:rPr>
                        <a:t>Κατανομή κλάδων</a:t>
                      </a:r>
                      <a:r>
                        <a:rPr lang="el-GR" sz="1200" b="1" baseline="0" dirty="0" smtClean="0">
                          <a:latin typeface="Tahoma" pitchFamily="34" charset="0"/>
                          <a:cs typeface="Tahoma" pitchFamily="34" charset="0"/>
                        </a:rPr>
                        <a:t> βάσει της εξέλιξης</a:t>
                      </a:r>
                    </a:p>
                    <a:p>
                      <a:pPr algn="ctr"/>
                      <a:r>
                        <a:rPr lang="el-GR" sz="1200" b="1" baseline="0" dirty="0" smtClean="0">
                          <a:latin typeface="Tahoma" pitchFamily="34" charset="0"/>
                          <a:cs typeface="Tahoma" pitchFamily="34" charset="0"/>
                        </a:rPr>
                        <a:t>της αγοράς</a:t>
                      </a:r>
                      <a:r>
                        <a:rPr lang="en-US" sz="1200" b="1" baseline="0" dirty="0" smtClean="0">
                          <a:latin typeface="Tahoma" pitchFamily="34" charset="0"/>
                          <a:cs typeface="Tahoma" pitchFamily="34" charset="0"/>
                        </a:rPr>
                        <a:t> (MEPM)</a:t>
                      </a:r>
                      <a:r>
                        <a:rPr lang="el-GR" sz="1200" b="1" baseline="0" dirty="0" smtClean="0">
                          <a:latin typeface="Tahoma" pitchFamily="34" charset="0"/>
                          <a:cs typeface="Tahoma" pitchFamily="34" charset="0"/>
                        </a:rPr>
                        <a:t> την τελευταία 5ετία</a:t>
                      </a:r>
                      <a:endParaRPr lang="el-GR" sz="1200" b="1" dirty="0">
                        <a:latin typeface="Tahoma" pitchFamily="34" charset="0"/>
                        <a:cs typeface="Tahoma" pitchFamily="34" charset="0"/>
                      </a:endParaRPr>
                    </a:p>
                  </a:txBody>
                  <a:tcPr>
                    <a:solidFill>
                      <a:srgbClr val="FF6419"/>
                    </a:solidFill>
                  </a:tcPr>
                </a:tc>
              </a:tr>
            </a:tbl>
          </a:graphicData>
        </a:graphic>
      </p:graphicFrame>
      <p:sp>
        <p:nvSpPr>
          <p:cNvPr id="8" name="Rectangle 7"/>
          <p:cNvSpPr/>
          <p:nvPr/>
        </p:nvSpPr>
        <p:spPr>
          <a:xfrm>
            <a:off x="480962" y="458257"/>
            <a:ext cx="7403405" cy="446082"/>
          </a:xfrm>
          <a:prstGeom prst="rect">
            <a:avLst/>
          </a:prstGeom>
        </p:spPr>
        <p:txBody>
          <a:bodyPr wrap="square" lIns="91248" tIns="45624" rIns="91248" bIns="45624">
            <a:spAutoFit/>
          </a:bodyPr>
          <a:lstStyle/>
          <a:p>
            <a:pPr algn="r" eaLnBrk="0" hangingPunct="0">
              <a:defRPr/>
            </a:pPr>
            <a:r>
              <a:rPr lang="el-GR" sz="2300" dirty="0" smtClean="0">
                <a:solidFill>
                  <a:schemeClr val="bg1"/>
                </a:solidFill>
                <a:latin typeface="+mj-lt"/>
                <a:cs typeface="Tahoma" pitchFamily="34" charset="0"/>
              </a:rPr>
              <a:t>Εξέλιξη της αγοράς σε διάφορους κλάδους</a:t>
            </a:r>
            <a:endParaRPr lang="el-GR" sz="2300" dirty="0">
              <a:solidFill>
                <a:schemeClr val="bg1"/>
              </a:solidFill>
              <a:latin typeface="+mj-lt"/>
              <a:cs typeface="Tahoma"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2506681"/>
            <a:ext cx="4680520" cy="365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2489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1196752"/>
            <a:ext cx="8136904" cy="1115690"/>
          </a:xfrm>
          <a:prstGeom prst="rect">
            <a:avLst/>
          </a:prstGeom>
        </p:spPr>
        <p:txBody>
          <a:bodyPr wrap="square">
            <a:spAutoFit/>
          </a:bodyPr>
          <a:lstStyle/>
          <a:p>
            <a:pPr marL="266653" lvl="1" indent="-266653" algn="just">
              <a:spcAft>
                <a:spcPts val="300"/>
              </a:spcAft>
              <a:buClr>
                <a:srgbClr val="FF6419"/>
              </a:buClr>
              <a:buFont typeface="Wingdings" pitchFamily="2" charset="2"/>
              <a:buChar char="§"/>
            </a:pPr>
            <a:r>
              <a:rPr lang="el-GR" sz="1600" b="0" dirty="0" smtClean="0">
                <a:latin typeface="+mn-lt"/>
                <a:cs typeface="Tahoma" pitchFamily="34" charset="0"/>
              </a:rPr>
              <a:t>Αυξητική εξέλιξη στην πενταετία συνολικά, εμφάνισαν </a:t>
            </a:r>
            <a:r>
              <a:rPr lang="el-GR" sz="1600" dirty="0" smtClean="0">
                <a:solidFill>
                  <a:srgbClr val="FF0000"/>
                </a:solidFill>
                <a:latin typeface="+mn-lt"/>
                <a:cs typeface="Tahoma" pitchFamily="34" charset="0"/>
              </a:rPr>
              <a:t>16</a:t>
            </a:r>
            <a:r>
              <a:rPr lang="el-GR" sz="1600" b="0" dirty="0" smtClean="0">
                <a:latin typeface="+mn-lt"/>
                <a:cs typeface="Tahoma" pitchFamily="34" charset="0"/>
              </a:rPr>
              <a:t> κλάδοι.</a:t>
            </a:r>
          </a:p>
          <a:p>
            <a:pPr marL="266653" lvl="1" indent="-266653" algn="just">
              <a:spcAft>
                <a:spcPts val="300"/>
              </a:spcAft>
              <a:buClr>
                <a:srgbClr val="FF6419"/>
              </a:buClr>
              <a:buFont typeface="Wingdings" pitchFamily="2" charset="2"/>
              <a:buChar char="§"/>
            </a:pPr>
            <a:r>
              <a:rPr lang="el-GR" sz="1600" b="0" dirty="0" smtClean="0">
                <a:latin typeface="+mn-lt"/>
                <a:cs typeface="Tahoma" pitchFamily="34" charset="0"/>
              </a:rPr>
              <a:t>Οι </a:t>
            </a:r>
            <a:r>
              <a:rPr lang="el-GR" sz="1600" b="0" dirty="0">
                <a:latin typeface="+mn-lt"/>
                <a:cs typeface="Tahoma" pitchFamily="34" charset="0"/>
              </a:rPr>
              <a:t>καλύτερες </a:t>
            </a:r>
            <a:r>
              <a:rPr lang="el-GR" sz="1600" b="0" dirty="0" smtClean="0">
                <a:latin typeface="+mn-lt"/>
                <a:cs typeface="Tahoma" pitchFamily="34" charset="0"/>
              </a:rPr>
              <a:t>επιδόσεις αφορούν τον τομέα των </a:t>
            </a:r>
            <a:r>
              <a:rPr lang="el-GR" sz="1600" dirty="0" smtClean="0">
                <a:solidFill>
                  <a:srgbClr val="FF0000"/>
                </a:solidFill>
                <a:latin typeface="+mn-lt"/>
                <a:cs typeface="Tahoma" pitchFamily="34" charset="0"/>
              </a:rPr>
              <a:t>Α.Π.Ε., </a:t>
            </a:r>
            <a:r>
              <a:rPr lang="el-GR" sz="1600" b="0" dirty="0">
                <a:latin typeface="+mn-lt"/>
                <a:cs typeface="Tahoma" pitchFamily="34" charset="0"/>
              </a:rPr>
              <a:t>που εμφάνισε εντυπωσιακή αύξηση ιδιαίτερα </a:t>
            </a:r>
            <a:r>
              <a:rPr lang="el-GR" sz="1600" b="0" dirty="0" smtClean="0">
                <a:latin typeface="+mn-lt"/>
                <a:cs typeface="Tahoma" pitchFamily="34" charset="0"/>
              </a:rPr>
              <a:t>την </a:t>
            </a:r>
            <a:r>
              <a:rPr lang="el-GR" sz="1600" b="0" dirty="0">
                <a:latin typeface="+mn-lt"/>
                <a:cs typeface="Tahoma" pitchFamily="34" charset="0"/>
              </a:rPr>
              <a:t>περίοδο </a:t>
            </a:r>
            <a:r>
              <a:rPr lang="el-GR" sz="1600" b="0" dirty="0" smtClean="0">
                <a:latin typeface="+mn-lt"/>
                <a:cs typeface="Tahoma" pitchFamily="34" charset="0"/>
              </a:rPr>
              <a:t>2011/2012, λόγω </a:t>
            </a:r>
            <a:r>
              <a:rPr lang="el-GR" sz="1600" b="0" dirty="0">
                <a:latin typeface="+mn-lt"/>
                <a:cs typeface="Tahoma" pitchFamily="34" charset="0"/>
              </a:rPr>
              <a:t>των </a:t>
            </a:r>
            <a:r>
              <a:rPr lang="el-GR" sz="1600" b="0" dirty="0" smtClean="0">
                <a:latin typeface="+mn-lt"/>
                <a:cs typeface="Tahoma" pitchFamily="34" charset="0"/>
              </a:rPr>
              <a:t>ευνοϊκών όρων του θεσμικού πλαισίου (υψηλές τιμές αποζημίωσης ενέργειας).</a:t>
            </a:r>
          </a:p>
        </p:txBody>
      </p:sp>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4</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sp>
        <p:nvSpPr>
          <p:cNvPr id="9" name="Rectangle 8"/>
          <p:cNvSpPr/>
          <p:nvPr/>
        </p:nvSpPr>
        <p:spPr>
          <a:xfrm>
            <a:off x="539552" y="458257"/>
            <a:ext cx="7488832" cy="446082"/>
          </a:xfrm>
          <a:prstGeom prst="rect">
            <a:avLst/>
          </a:prstGeom>
        </p:spPr>
        <p:txBody>
          <a:bodyPr wrap="square" lIns="91248" tIns="45624" rIns="91248" bIns="45624">
            <a:spAutoFit/>
          </a:bodyPr>
          <a:lstStyle/>
          <a:p>
            <a:pPr algn="r" eaLnBrk="0" hangingPunct="0">
              <a:defRPr/>
            </a:pPr>
            <a:r>
              <a:rPr lang="el-GR" sz="2300" dirty="0" smtClean="0">
                <a:solidFill>
                  <a:schemeClr val="bg1"/>
                </a:solidFill>
                <a:latin typeface="+mj-lt"/>
                <a:cs typeface="Tahoma" pitchFamily="34" charset="0"/>
              </a:rPr>
              <a:t>Κλάδοι με αύξηση την τελευταία πενταετία</a:t>
            </a:r>
            <a:endParaRPr lang="el-GR" sz="2300" dirty="0">
              <a:solidFill>
                <a:schemeClr val="bg1"/>
              </a:solidFill>
              <a:latin typeface="+mj-lt"/>
              <a:cs typeface="Tahom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721731053"/>
              </p:ext>
            </p:extLst>
          </p:nvPr>
        </p:nvGraphicFramePr>
        <p:xfrm>
          <a:off x="446818" y="2334388"/>
          <a:ext cx="8064895" cy="370840"/>
        </p:xfrm>
        <a:graphic>
          <a:graphicData uri="http://schemas.openxmlformats.org/drawingml/2006/table">
            <a:tbl>
              <a:tblPr firstRow="1" bandRow="1">
                <a:tableStyleId>{5C22544A-7EE6-4342-B048-85BDC9FD1C3A}</a:tableStyleId>
              </a:tblPr>
              <a:tblGrid>
                <a:gridCol w="8064895"/>
              </a:tblGrid>
              <a:tr h="370840">
                <a:tc>
                  <a:txBody>
                    <a:bodyPr/>
                    <a:lstStyle/>
                    <a:p>
                      <a:pPr marL="0" marR="0" indent="0" algn="ctr" defTabSz="912466" rtl="0" eaLnBrk="1" fontAlgn="auto" latinLnBrk="0" hangingPunct="1">
                        <a:lnSpc>
                          <a:spcPct val="100000"/>
                        </a:lnSpc>
                        <a:spcBef>
                          <a:spcPts val="0"/>
                        </a:spcBef>
                        <a:spcAft>
                          <a:spcPts val="0"/>
                        </a:spcAft>
                        <a:buClrTx/>
                        <a:buSzTx/>
                        <a:buFontTx/>
                        <a:buNone/>
                        <a:tabLst/>
                        <a:defRPr/>
                      </a:pPr>
                      <a:r>
                        <a:rPr lang="el-GR" sz="1200" b="1" kern="1200" dirty="0" smtClean="0">
                          <a:solidFill>
                            <a:schemeClr val="lt1"/>
                          </a:solidFill>
                          <a:latin typeface="Tahoma" pitchFamily="34" charset="0"/>
                          <a:ea typeface="+mn-ea"/>
                          <a:cs typeface="Tahoma" pitchFamily="34" charset="0"/>
                        </a:rPr>
                        <a:t>Κλάδοι με τη μεγαλύτερη αύξηση 5ετίας</a:t>
                      </a:r>
                      <a:endParaRPr lang="el-GR" sz="1200" b="1" kern="1200" dirty="0">
                        <a:solidFill>
                          <a:schemeClr val="lt1"/>
                        </a:solidFill>
                        <a:latin typeface="Tahoma" pitchFamily="34" charset="0"/>
                        <a:ea typeface="+mn-ea"/>
                        <a:cs typeface="Tahoma" pitchFamily="34" charset="0"/>
                      </a:endParaRPr>
                    </a:p>
                  </a:txBody>
                  <a:tcPr>
                    <a:solidFill>
                      <a:srgbClr val="FF6419"/>
                    </a:solidFill>
                  </a:tcPr>
                </a:tc>
              </a:tr>
            </a:tbl>
          </a:graphicData>
        </a:graphic>
      </p:graphicFrame>
      <p:sp>
        <p:nvSpPr>
          <p:cNvPr id="11" name="TextBox 10"/>
          <p:cNvSpPr txBox="1"/>
          <p:nvPr/>
        </p:nvSpPr>
        <p:spPr>
          <a:xfrm>
            <a:off x="5004048" y="6352728"/>
            <a:ext cx="3173263" cy="230832"/>
          </a:xfrm>
          <a:prstGeom prst="rect">
            <a:avLst/>
          </a:prstGeom>
          <a:noFill/>
        </p:spPr>
        <p:txBody>
          <a:bodyPr wrap="square" rtlCol="0">
            <a:spAutoFit/>
          </a:bodyPr>
          <a:lstStyle/>
          <a:p>
            <a:pPr algn="r" defTabSz="912466" fontAlgn="b">
              <a:spcBef>
                <a:spcPts val="0"/>
              </a:spcBef>
              <a:spcAft>
                <a:spcPts val="0"/>
              </a:spcAft>
              <a:defRPr/>
            </a:pPr>
            <a:r>
              <a:rPr lang="el-GR" sz="900" b="0" i="1" dirty="0" smtClean="0">
                <a:solidFill>
                  <a:srgbClr val="0F385F"/>
                </a:solidFill>
                <a:latin typeface="Tahoma" pitchFamily="34" charset="0"/>
                <a:cs typeface="Tahoma" pitchFamily="34" charset="0"/>
              </a:rPr>
              <a:t>Πηγή: Κλαδικές μελέτες </a:t>
            </a:r>
            <a:r>
              <a:rPr lang="en-US" sz="900" b="0" i="1" dirty="0" smtClean="0">
                <a:solidFill>
                  <a:srgbClr val="0F385F"/>
                </a:solidFill>
                <a:latin typeface="Tahoma" pitchFamily="34" charset="0"/>
                <a:cs typeface="Tahoma" pitchFamily="34" charset="0"/>
              </a:rPr>
              <a:t>ICAP Group</a:t>
            </a:r>
            <a:endParaRPr lang="el-GR" sz="900" b="0" i="1" dirty="0" smtClean="0">
              <a:solidFill>
                <a:srgbClr val="0F385F"/>
              </a:solidFill>
              <a:latin typeface="Tahoma" pitchFamily="34" charset="0"/>
              <a:cs typeface="Tahoma" pitchFamily="34" charset="0"/>
            </a:endParaRPr>
          </a:p>
        </p:txBody>
      </p:sp>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564905"/>
            <a:ext cx="7056784" cy="3024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755576" y="5589240"/>
            <a:ext cx="7488832" cy="738664"/>
          </a:xfrm>
          <a:prstGeom prst="rect">
            <a:avLst/>
          </a:prstGeom>
        </p:spPr>
        <p:txBody>
          <a:bodyPr wrap="square">
            <a:spAutoFit/>
          </a:bodyPr>
          <a:lstStyle/>
          <a:p>
            <a:pPr marL="266653" lvl="1" indent="-266653" algn="just">
              <a:spcAft>
                <a:spcPts val="300"/>
              </a:spcAft>
              <a:buClr>
                <a:srgbClr val="FF6419"/>
              </a:buClr>
              <a:buFont typeface="Wingdings" pitchFamily="2" charset="2"/>
              <a:buChar char="§"/>
            </a:pPr>
            <a:r>
              <a:rPr lang="el-GR" sz="1400" b="0" dirty="0" smtClean="0">
                <a:latin typeface="+mn-lt"/>
                <a:cs typeface="Tahoma" pitchFamily="34" charset="0"/>
              </a:rPr>
              <a:t>Στον τομέα διαλογής – επεξεργασίας καπνών υπήρξε μεν ανάκαμψη την τελευταία 5ετία, χωρίς όμως να αντισταθμίζει τη δραματική συρρίκνωση που υπέστη η παραγωγή καπνών την περίοδο 2006-2007.</a:t>
            </a:r>
          </a:p>
        </p:txBody>
      </p:sp>
    </p:spTree>
    <p:extLst>
      <p:ext uri="{BB962C8B-B14F-4D97-AF65-F5344CB8AC3E}">
        <p14:creationId xmlns:p14="http://schemas.microsoft.com/office/powerpoint/2010/main" val="4082814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5</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42367809"/>
              </p:ext>
            </p:extLst>
          </p:nvPr>
        </p:nvGraphicFramePr>
        <p:xfrm>
          <a:off x="827584" y="2348880"/>
          <a:ext cx="7200800" cy="321186"/>
        </p:xfrm>
        <a:graphic>
          <a:graphicData uri="http://schemas.openxmlformats.org/drawingml/2006/table">
            <a:tbl>
              <a:tblPr firstRow="1" bandRow="1">
                <a:tableStyleId>{5C22544A-7EE6-4342-B048-85BDC9FD1C3A}</a:tableStyleId>
              </a:tblPr>
              <a:tblGrid>
                <a:gridCol w="7200800"/>
              </a:tblGrid>
              <a:tr h="321186">
                <a:tc>
                  <a:txBody>
                    <a:bodyPr/>
                    <a:lstStyle/>
                    <a:p>
                      <a:pPr algn="ctr"/>
                      <a:r>
                        <a:rPr lang="el-GR" sz="1200" dirty="0" smtClean="0">
                          <a:latin typeface="Tahoma" pitchFamily="34" charset="0"/>
                          <a:cs typeface="Tahoma" pitchFamily="34" charset="0"/>
                        </a:rPr>
                        <a:t>Λοιποί</a:t>
                      </a:r>
                      <a:r>
                        <a:rPr lang="el-GR" sz="1200" baseline="0" dirty="0" smtClean="0">
                          <a:latin typeface="Tahoma" pitchFamily="34" charset="0"/>
                          <a:cs typeface="Tahoma" pitchFamily="34" charset="0"/>
                        </a:rPr>
                        <a:t> κλάδοι με αύξηση την 5ετία</a:t>
                      </a:r>
                      <a:endParaRPr lang="el-GR" sz="1200" dirty="0">
                        <a:latin typeface="Tahoma" pitchFamily="34" charset="0"/>
                        <a:cs typeface="Tahoma" pitchFamily="34" charset="0"/>
                      </a:endParaRPr>
                    </a:p>
                  </a:txBody>
                  <a:tcPr>
                    <a:solidFill>
                      <a:srgbClr val="FF6419"/>
                    </a:solidFill>
                  </a:tcPr>
                </a:tc>
              </a:tr>
            </a:tbl>
          </a:graphicData>
        </a:graphic>
      </p:graphicFrame>
      <p:sp>
        <p:nvSpPr>
          <p:cNvPr id="8" name="Rectangle 7"/>
          <p:cNvSpPr/>
          <p:nvPr/>
        </p:nvSpPr>
        <p:spPr>
          <a:xfrm>
            <a:off x="539552" y="476672"/>
            <a:ext cx="7488832"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Κλάδοι με αύξηση την τελευταία πενταετία</a:t>
            </a:r>
          </a:p>
        </p:txBody>
      </p:sp>
      <p:sp>
        <p:nvSpPr>
          <p:cNvPr id="14" name="Rectangle 13"/>
          <p:cNvSpPr/>
          <p:nvPr/>
        </p:nvSpPr>
        <p:spPr>
          <a:xfrm>
            <a:off x="467544" y="1278632"/>
            <a:ext cx="7673602" cy="869469"/>
          </a:xfrm>
          <a:prstGeom prst="rect">
            <a:avLst/>
          </a:prstGeom>
        </p:spPr>
        <p:txBody>
          <a:bodyPr wrap="square">
            <a:spAutoFit/>
          </a:bodyPr>
          <a:lstStyle/>
          <a:p>
            <a:pPr marL="266653" lvl="1" indent="-266653" algn="just">
              <a:spcAft>
                <a:spcPts val="300"/>
              </a:spcAft>
              <a:buClr>
                <a:srgbClr val="FF6419"/>
              </a:buClr>
              <a:buFont typeface="Wingdings" pitchFamily="2" charset="2"/>
              <a:buChar char="§"/>
            </a:pPr>
            <a:r>
              <a:rPr lang="el-GR" sz="1600" b="0" dirty="0">
                <a:latin typeface="+mn-lt"/>
                <a:cs typeface="Tahoma" pitchFamily="34" charset="0"/>
              </a:rPr>
              <a:t>Εξαιρουμένων των </a:t>
            </a:r>
            <a:r>
              <a:rPr lang="el-GR" sz="1600" dirty="0">
                <a:solidFill>
                  <a:srgbClr val="FF0000"/>
                </a:solidFill>
                <a:latin typeface="+mn-lt"/>
                <a:cs typeface="Tahoma" pitchFamily="34" charset="0"/>
              </a:rPr>
              <a:t>Α.Π.Ε., </a:t>
            </a:r>
            <a:r>
              <a:rPr lang="el-GR" sz="1600" b="0" dirty="0">
                <a:latin typeface="+mn-lt"/>
                <a:cs typeface="Tahoma" pitchFamily="34" charset="0"/>
              </a:rPr>
              <a:t>αυξητικά κινήθηκαν κυρίως κατηγορίες </a:t>
            </a:r>
            <a:r>
              <a:rPr lang="el-GR" sz="1600" dirty="0">
                <a:solidFill>
                  <a:srgbClr val="FF0000"/>
                </a:solidFill>
                <a:latin typeface="+mn-lt"/>
                <a:cs typeface="Tahoma" pitchFamily="34" charset="0"/>
              </a:rPr>
              <a:t>προϊόντων </a:t>
            </a:r>
            <a:r>
              <a:rPr lang="el-GR" sz="1600" dirty="0" smtClean="0">
                <a:solidFill>
                  <a:srgbClr val="FF0000"/>
                </a:solidFill>
                <a:latin typeface="+mn-lt"/>
                <a:cs typeface="Tahoma" pitchFamily="34" charset="0"/>
              </a:rPr>
              <a:t>διατροφής</a:t>
            </a:r>
            <a:r>
              <a:rPr lang="en-US" sz="1600" b="0" dirty="0" smtClean="0">
                <a:solidFill>
                  <a:srgbClr val="FF0000"/>
                </a:solidFill>
                <a:latin typeface="+mn-lt"/>
                <a:cs typeface="Tahoma" pitchFamily="34" charset="0"/>
              </a:rPr>
              <a:t>.</a:t>
            </a:r>
          </a:p>
          <a:p>
            <a:pPr marL="266653" lvl="1" indent="-266653" algn="just">
              <a:spcAft>
                <a:spcPts val="300"/>
              </a:spcAft>
              <a:buClr>
                <a:srgbClr val="FF6419"/>
              </a:buClr>
              <a:buFont typeface="Wingdings" pitchFamily="2" charset="2"/>
              <a:buChar char="§"/>
            </a:pPr>
            <a:r>
              <a:rPr lang="el-GR" sz="1600" b="0" dirty="0" smtClean="0">
                <a:latin typeface="+mn-lt"/>
                <a:cs typeface="Tahoma" pitchFamily="34" charset="0"/>
              </a:rPr>
              <a:t>Ωστόσο</a:t>
            </a:r>
            <a:r>
              <a:rPr lang="el-GR" sz="1600" b="0" dirty="0">
                <a:latin typeface="+mn-lt"/>
                <a:cs typeface="Tahoma" pitchFamily="34" charset="0"/>
              </a:rPr>
              <a:t>, ο ρυθμός αύξησης της </a:t>
            </a:r>
            <a:r>
              <a:rPr lang="el-GR" sz="1600" b="0" dirty="0" smtClean="0">
                <a:latin typeface="+mn-lt"/>
                <a:cs typeface="Tahoma" pitchFamily="34" charset="0"/>
              </a:rPr>
              <a:t>πλειοψηφίας</a:t>
            </a:r>
            <a:r>
              <a:rPr lang="en-US" sz="1600" b="0" dirty="0" smtClean="0">
                <a:latin typeface="+mn-lt"/>
                <a:cs typeface="Tahoma" pitchFamily="34" charset="0"/>
              </a:rPr>
              <a:t> </a:t>
            </a:r>
            <a:r>
              <a:rPr lang="el-GR" sz="1600" b="0" dirty="0" smtClean="0">
                <a:latin typeface="+mn-lt"/>
                <a:cs typeface="Tahoma" pitchFamily="34" charset="0"/>
              </a:rPr>
              <a:t>τους </a:t>
            </a:r>
            <a:r>
              <a:rPr lang="el-GR" sz="1600" b="0" dirty="0">
                <a:latin typeface="+mn-lt"/>
                <a:cs typeface="Tahoma" pitchFamily="34" charset="0"/>
              </a:rPr>
              <a:t>ήταν περιορισμένος (κάτω του 5</a:t>
            </a:r>
            <a:r>
              <a:rPr lang="el-GR" sz="1600" b="0" dirty="0" smtClean="0">
                <a:latin typeface="+mn-lt"/>
                <a:cs typeface="Tahoma" pitchFamily="34" charset="0"/>
              </a:rPr>
              <a:t>%)</a:t>
            </a:r>
            <a:r>
              <a:rPr lang="en-US" sz="1400" b="0" dirty="0" smtClean="0">
                <a:latin typeface="Tahoma" pitchFamily="34" charset="0"/>
                <a:cs typeface="Tahoma" pitchFamily="34" charset="0"/>
              </a:rPr>
              <a:t>.</a:t>
            </a:r>
            <a:endParaRPr lang="el-GR" sz="1400" b="0" dirty="0">
              <a:latin typeface="Tahoma" pitchFamily="34" charset="0"/>
              <a:cs typeface="Tahoma" pitchFamily="34" charset="0"/>
            </a:endParaRPr>
          </a:p>
        </p:txBody>
      </p:sp>
      <p:sp>
        <p:nvSpPr>
          <p:cNvPr id="15" name="TextBox 14"/>
          <p:cNvSpPr txBox="1"/>
          <p:nvPr/>
        </p:nvSpPr>
        <p:spPr>
          <a:xfrm>
            <a:off x="4427984" y="6258551"/>
            <a:ext cx="3173263" cy="230832"/>
          </a:xfrm>
          <a:prstGeom prst="rect">
            <a:avLst/>
          </a:prstGeom>
          <a:noFill/>
        </p:spPr>
        <p:txBody>
          <a:bodyPr wrap="square" rtlCol="0">
            <a:spAutoFit/>
          </a:bodyPr>
          <a:lstStyle/>
          <a:p>
            <a:pPr algn="r" defTabSz="912466" fontAlgn="b">
              <a:spcBef>
                <a:spcPts val="0"/>
              </a:spcBef>
              <a:spcAft>
                <a:spcPts val="0"/>
              </a:spcAft>
              <a:defRPr/>
            </a:pPr>
            <a:r>
              <a:rPr lang="el-GR" sz="900" b="0" i="1" dirty="0" smtClean="0">
                <a:solidFill>
                  <a:srgbClr val="0F385F"/>
                </a:solidFill>
                <a:latin typeface="Tahoma" pitchFamily="34" charset="0"/>
                <a:cs typeface="Tahoma" pitchFamily="34" charset="0"/>
              </a:rPr>
              <a:t>Πηγή: Κλαδικές μελέτες </a:t>
            </a:r>
            <a:r>
              <a:rPr lang="en-US" sz="900" b="0" i="1" dirty="0" smtClean="0">
                <a:solidFill>
                  <a:srgbClr val="0F385F"/>
                </a:solidFill>
                <a:latin typeface="Tahoma" pitchFamily="34" charset="0"/>
                <a:cs typeface="Tahoma" pitchFamily="34" charset="0"/>
              </a:rPr>
              <a:t>ICAP Group</a:t>
            </a:r>
            <a:endParaRPr lang="el-GR" sz="900" b="0" i="1" dirty="0" smtClean="0">
              <a:solidFill>
                <a:srgbClr val="0F385F"/>
              </a:solidFill>
              <a:latin typeface="Tahoma" pitchFamily="34" charset="0"/>
              <a:cs typeface="Tahoma"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821" y="2591449"/>
            <a:ext cx="7426325" cy="379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5035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8188" y="1073476"/>
            <a:ext cx="7560840" cy="1115690"/>
          </a:xfrm>
          <a:prstGeom prst="rect">
            <a:avLst/>
          </a:prstGeom>
        </p:spPr>
        <p:txBody>
          <a:bodyPr wrap="square">
            <a:spAutoFit/>
          </a:bodyPr>
          <a:lstStyle/>
          <a:p>
            <a:pPr marL="266653" lvl="1" indent="-266653" algn="just">
              <a:spcAft>
                <a:spcPts val="300"/>
              </a:spcAft>
              <a:buClr>
                <a:srgbClr val="FF6419"/>
              </a:buClr>
              <a:buFont typeface="Wingdings" pitchFamily="2" charset="2"/>
              <a:buChar char="§"/>
            </a:pPr>
            <a:r>
              <a:rPr lang="el-GR" sz="1600" dirty="0">
                <a:latin typeface="+mn-lt"/>
                <a:cs typeface="Tahoma" pitchFamily="34" charset="0"/>
              </a:rPr>
              <a:t>Από τους 7</a:t>
            </a:r>
            <a:r>
              <a:rPr lang="en-US" sz="1600" dirty="0">
                <a:latin typeface="+mn-lt"/>
                <a:cs typeface="Tahoma" pitchFamily="34" charset="0"/>
              </a:rPr>
              <a:t>1</a:t>
            </a:r>
            <a:r>
              <a:rPr lang="el-GR" sz="1600" dirty="0">
                <a:latin typeface="+mn-lt"/>
                <a:cs typeface="Tahoma" pitchFamily="34" charset="0"/>
              </a:rPr>
              <a:t> κλάδους/</a:t>
            </a:r>
            <a:r>
              <a:rPr lang="el-GR" sz="1600" dirty="0" err="1">
                <a:latin typeface="+mn-lt"/>
                <a:cs typeface="Tahoma" pitchFamily="34" charset="0"/>
              </a:rPr>
              <a:t>υποκλάδους</a:t>
            </a:r>
            <a:r>
              <a:rPr lang="el-GR" sz="1600" dirty="0">
                <a:latin typeface="+mn-lt"/>
                <a:cs typeface="Tahoma" pitchFamily="34" charset="0"/>
              </a:rPr>
              <a:t> που είχαν πτωτική εξέλιξη, οι </a:t>
            </a:r>
            <a:r>
              <a:rPr lang="el-GR" sz="1600" dirty="0" smtClean="0">
                <a:solidFill>
                  <a:srgbClr val="FF0000"/>
                </a:solidFill>
                <a:latin typeface="+mn-lt"/>
                <a:cs typeface="Tahoma" pitchFamily="34" charset="0"/>
              </a:rPr>
              <a:t>2</a:t>
            </a:r>
            <a:r>
              <a:rPr lang="en-US" sz="1600" dirty="0" smtClean="0">
                <a:solidFill>
                  <a:srgbClr val="FF0000"/>
                </a:solidFill>
                <a:latin typeface="+mn-lt"/>
                <a:cs typeface="Tahoma" pitchFamily="34" charset="0"/>
              </a:rPr>
              <a:t>7</a:t>
            </a:r>
            <a:r>
              <a:rPr lang="el-GR" sz="1600" b="0" dirty="0" smtClean="0">
                <a:solidFill>
                  <a:srgbClr val="0F385F"/>
                </a:solidFill>
                <a:latin typeface="+mn-lt"/>
                <a:cs typeface="Tahoma" pitchFamily="34" charset="0"/>
              </a:rPr>
              <a:t> </a:t>
            </a:r>
            <a:r>
              <a:rPr lang="el-GR" sz="1600" dirty="0">
                <a:latin typeface="+mn-lt"/>
                <a:cs typeface="Tahoma" pitchFamily="34" charset="0"/>
              </a:rPr>
              <a:t>κατέγραψαν</a:t>
            </a:r>
            <a:r>
              <a:rPr lang="el-GR" sz="1600" b="0" dirty="0" smtClean="0">
                <a:solidFill>
                  <a:srgbClr val="0F385F"/>
                </a:solidFill>
                <a:latin typeface="+mn-lt"/>
                <a:cs typeface="Tahoma" pitchFamily="34" charset="0"/>
              </a:rPr>
              <a:t> </a:t>
            </a:r>
            <a:r>
              <a:rPr lang="el-GR" sz="1600" b="0" dirty="0" smtClean="0">
                <a:solidFill>
                  <a:srgbClr val="FF0000"/>
                </a:solidFill>
                <a:latin typeface="+mn-lt"/>
                <a:cs typeface="Tahoma" pitchFamily="34" charset="0"/>
              </a:rPr>
              <a:t>διψήφιο</a:t>
            </a:r>
            <a:r>
              <a:rPr lang="el-GR" sz="1600" b="0" dirty="0" smtClean="0">
                <a:solidFill>
                  <a:srgbClr val="0F385F"/>
                </a:solidFill>
                <a:latin typeface="+mn-lt"/>
                <a:cs typeface="Tahoma" pitchFamily="34" charset="0"/>
              </a:rPr>
              <a:t> </a:t>
            </a:r>
            <a:r>
              <a:rPr lang="el-GR" sz="1600" dirty="0">
                <a:latin typeface="+mn-lt"/>
                <a:cs typeface="Tahoma" pitchFamily="34" charset="0"/>
              </a:rPr>
              <a:t>ποσοστό (μέσης ετήσιας) μείωσης.</a:t>
            </a:r>
          </a:p>
          <a:p>
            <a:pPr marL="266653" lvl="1" indent="-266653" algn="just">
              <a:spcAft>
                <a:spcPts val="300"/>
              </a:spcAft>
              <a:buClr>
                <a:srgbClr val="FF6419"/>
              </a:buClr>
              <a:buFont typeface="Wingdings" pitchFamily="2" charset="2"/>
              <a:buChar char="§"/>
            </a:pPr>
            <a:r>
              <a:rPr lang="el-GR" sz="1600" dirty="0">
                <a:latin typeface="+mn-lt"/>
                <a:cs typeface="Tahoma" pitchFamily="34" charset="0"/>
              </a:rPr>
              <a:t>Τις μεγαλύτερες απώλειες από την ύφεση υπέστησαν οι κλάδοι του </a:t>
            </a:r>
            <a:r>
              <a:rPr lang="el-GR" sz="1600" b="0" dirty="0" smtClean="0">
                <a:solidFill>
                  <a:srgbClr val="FF0000"/>
                </a:solidFill>
                <a:latin typeface="+mn-lt"/>
                <a:cs typeface="Tahoma" pitchFamily="34" charset="0"/>
              </a:rPr>
              <a:t>Αυτοκινήτου</a:t>
            </a:r>
            <a:r>
              <a:rPr lang="el-GR" sz="1600" b="0" dirty="0" smtClean="0">
                <a:solidFill>
                  <a:srgbClr val="0F385F"/>
                </a:solidFill>
                <a:latin typeface="+mn-lt"/>
                <a:cs typeface="Tahoma" pitchFamily="34" charset="0"/>
              </a:rPr>
              <a:t> </a:t>
            </a:r>
            <a:r>
              <a:rPr lang="el-GR" sz="1600" dirty="0">
                <a:latin typeface="+mn-lt"/>
                <a:cs typeface="Tahoma" pitchFamily="34" charset="0"/>
              </a:rPr>
              <a:t>και</a:t>
            </a:r>
            <a:r>
              <a:rPr lang="el-GR" sz="1600" b="0" dirty="0">
                <a:solidFill>
                  <a:srgbClr val="0F385F"/>
                </a:solidFill>
                <a:latin typeface="+mn-lt"/>
                <a:cs typeface="Tahoma" pitchFamily="34" charset="0"/>
              </a:rPr>
              <a:t> </a:t>
            </a:r>
            <a:r>
              <a:rPr lang="el-GR" sz="1600" dirty="0">
                <a:latin typeface="+mn-lt"/>
                <a:cs typeface="Tahoma" pitchFamily="34" charset="0"/>
              </a:rPr>
              <a:t>των</a:t>
            </a:r>
            <a:r>
              <a:rPr lang="el-GR" sz="1600" b="0" dirty="0">
                <a:solidFill>
                  <a:srgbClr val="0F385F"/>
                </a:solidFill>
                <a:latin typeface="+mn-lt"/>
                <a:cs typeface="Tahoma" pitchFamily="34" charset="0"/>
              </a:rPr>
              <a:t> </a:t>
            </a:r>
            <a:r>
              <a:rPr lang="el-GR" sz="1600" b="0" dirty="0" smtClean="0">
                <a:solidFill>
                  <a:srgbClr val="FF0000"/>
                </a:solidFill>
                <a:latin typeface="+mn-lt"/>
                <a:cs typeface="Tahoma" pitchFamily="34" charset="0"/>
              </a:rPr>
              <a:t>Κατασκευών,</a:t>
            </a:r>
            <a:r>
              <a:rPr lang="en-US" sz="1600" b="0" dirty="0" smtClean="0">
                <a:solidFill>
                  <a:srgbClr val="FF0000"/>
                </a:solidFill>
                <a:latin typeface="+mn-lt"/>
                <a:cs typeface="Tahoma" pitchFamily="34" charset="0"/>
              </a:rPr>
              <a:t> </a:t>
            </a:r>
            <a:r>
              <a:rPr lang="el-GR" sz="1600" b="0" dirty="0" smtClean="0">
                <a:latin typeface="+mn-lt"/>
                <a:cs typeface="Tahoma" pitchFamily="34" charset="0"/>
              </a:rPr>
              <a:t>καθώς και κλάδων συναφών με την </a:t>
            </a:r>
            <a:r>
              <a:rPr lang="el-GR" sz="1600" b="0" dirty="0" smtClean="0">
                <a:solidFill>
                  <a:srgbClr val="FF3300"/>
                </a:solidFill>
                <a:latin typeface="+mn-lt"/>
                <a:cs typeface="Tahoma" pitchFamily="34" charset="0"/>
              </a:rPr>
              <a:t>οικοδομική δραστηριότητα.</a:t>
            </a:r>
          </a:p>
        </p:txBody>
      </p:sp>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6</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sp>
        <p:nvSpPr>
          <p:cNvPr id="9" name="Rectangle 8"/>
          <p:cNvSpPr/>
          <p:nvPr/>
        </p:nvSpPr>
        <p:spPr>
          <a:xfrm>
            <a:off x="364774" y="458257"/>
            <a:ext cx="7632848"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Κλάδοι με μείωση την τελευταία πενταετία</a:t>
            </a:r>
          </a:p>
        </p:txBody>
      </p:sp>
      <p:graphicFrame>
        <p:nvGraphicFramePr>
          <p:cNvPr id="12" name="Table 11"/>
          <p:cNvGraphicFramePr>
            <a:graphicFrameLocks noGrp="1"/>
          </p:cNvGraphicFramePr>
          <p:nvPr>
            <p:extLst>
              <p:ext uri="{D42A27DB-BD31-4B8C-83A1-F6EECF244321}">
                <p14:modId xmlns:p14="http://schemas.microsoft.com/office/powerpoint/2010/main" val="3293122265"/>
              </p:ext>
            </p:extLst>
          </p:nvPr>
        </p:nvGraphicFramePr>
        <p:xfrm>
          <a:off x="539552" y="2353018"/>
          <a:ext cx="8064896" cy="457200"/>
        </p:xfrm>
        <a:graphic>
          <a:graphicData uri="http://schemas.openxmlformats.org/drawingml/2006/table">
            <a:tbl>
              <a:tblPr firstRow="1" bandRow="1">
                <a:tableStyleId>{5C22544A-7EE6-4342-B048-85BDC9FD1C3A}</a:tableStyleId>
              </a:tblPr>
              <a:tblGrid>
                <a:gridCol w="8064896"/>
              </a:tblGrid>
              <a:tr h="0">
                <a:tc>
                  <a:txBody>
                    <a:bodyPr/>
                    <a:lstStyle/>
                    <a:p>
                      <a:pPr algn="ctr"/>
                      <a:r>
                        <a:rPr lang="el-GR" sz="1200" dirty="0" smtClean="0">
                          <a:latin typeface="Tahoma" pitchFamily="34" charset="0"/>
                          <a:cs typeface="Tahoma" pitchFamily="34" charset="0"/>
                        </a:rPr>
                        <a:t>Κλάδοι με τις μεγαλύτερες απώλειες την 5ετία</a:t>
                      </a:r>
                    </a:p>
                    <a:p>
                      <a:pPr algn="ctr"/>
                      <a:endParaRPr lang="el-GR" sz="1200" dirty="0">
                        <a:latin typeface="Tahoma" pitchFamily="34" charset="0"/>
                        <a:cs typeface="Tahoma" pitchFamily="34" charset="0"/>
                      </a:endParaRPr>
                    </a:p>
                  </a:txBody>
                  <a:tcPr>
                    <a:solidFill>
                      <a:srgbClr val="FF6419"/>
                    </a:solidFill>
                  </a:tcPr>
                </a:tc>
              </a:tr>
            </a:tbl>
          </a:graphicData>
        </a:graphic>
      </p:graphicFrame>
      <p:sp>
        <p:nvSpPr>
          <p:cNvPr id="13" name="TextBox 12"/>
          <p:cNvSpPr txBox="1"/>
          <p:nvPr/>
        </p:nvSpPr>
        <p:spPr>
          <a:xfrm>
            <a:off x="5220072" y="6352728"/>
            <a:ext cx="3173263" cy="230832"/>
          </a:xfrm>
          <a:prstGeom prst="rect">
            <a:avLst/>
          </a:prstGeom>
          <a:noFill/>
        </p:spPr>
        <p:txBody>
          <a:bodyPr wrap="square" rtlCol="0">
            <a:spAutoFit/>
          </a:bodyPr>
          <a:lstStyle/>
          <a:p>
            <a:pPr algn="r" defTabSz="912466" fontAlgn="b">
              <a:spcBef>
                <a:spcPts val="0"/>
              </a:spcBef>
              <a:spcAft>
                <a:spcPts val="0"/>
              </a:spcAft>
              <a:defRPr/>
            </a:pPr>
            <a:r>
              <a:rPr lang="el-GR" sz="900" b="0" i="1" dirty="0" smtClean="0">
                <a:solidFill>
                  <a:srgbClr val="0F385F"/>
                </a:solidFill>
                <a:latin typeface="Tahoma" pitchFamily="34" charset="0"/>
                <a:cs typeface="Tahoma" pitchFamily="34" charset="0"/>
              </a:rPr>
              <a:t>Πηγή: Κλαδικές μελέτες </a:t>
            </a:r>
            <a:r>
              <a:rPr lang="en-US" sz="900" b="0" i="1" dirty="0" smtClean="0">
                <a:solidFill>
                  <a:srgbClr val="0F385F"/>
                </a:solidFill>
                <a:latin typeface="Tahoma" pitchFamily="34" charset="0"/>
                <a:cs typeface="Tahoma" pitchFamily="34" charset="0"/>
              </a:rPr>
              <a:t>ICAP Group</a:t>
            </a:r>
            <a:endParaRPr lang="el-GR" sz="900" b="0" i="1" dirty="0" smtClean="0">
              <a:solidFill>
                <a:srgbClr val="0F385F"/>
              </a:solidFill>
              <a:latin typeface="Tahoma" pitchFamily="34" charset="0"/>
              <a:cs typeface="Tahoma"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783" y="2782196"/>
            <a:ext cx="8095658" cy="2951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740196" y="5733256"/>
            <a:ext cx="7488832" cy="738664"/>
          </a:xfrm>
          <a:prstGeom prst="rect">
            <a:avLst/>
          </a:prstGeom>
        </p:spPr>
        <p:txBody>
          <a:bodyPr wrap="square">
            <a:spAutoFit/>
          </a:bodyPr>
          <a:lstStyle/>
          <a:p>
            <a:pPr marL="266653" lvl="1" indent="-266653" algn="just">
              <a:spcAft>
                <a:spcPts val="300"/>
              </a:spcAft>
              <a:buClr>
                <a:srgbClr val="FF6419"/>
              </a:buClr>
              <a:buFont typeface="Wingdings" pitchFamily="2" charset="2"/>
              <a:buChar char="§"/>
            </a:pPr>
            <a:r>
              <a:rPr lang="el-GR" sz="1400" b="0" dirty="0" smtClean="0">
                <a:latin typeface="+mn-lt"/>
                <a:cs typeface="Tahoma" pitchFamily="34" charset="0"/>
              </a:rPr>
              <a:t>Λόγω της αλλαγής του καθεστώτος ενισχύσεων στη «βιομηχανική τομάτα» μετά το 2010 υπήρξε συρρίκνωση της καλλιέργειας, </a:t>
            </a:r>
            <a:r>
              <a:rPr lang="el-GR" sz="1400" b="0" dirty="0" err="1" smtClean="0">
                <a:latin typeface="+mn-lt"/>
                <a:cs typeface="Tahoma" pitchFamily="34" charset="0"/>
              </a:rPr>
              <a:t>κατ΄επέκταση</a:t>
            </a:r>
            <a:r>
              <a:rPr lang="el-GR" sz="1400" b="0" dirty="0" smtClean="0">
                <a:latin typeface="+mn-lt"/>
                <a:cs typeface="Tahoma" pitchFamily="34" charset="0"/>
              </a:rPr>
              <a:t> δε και μείωση της παραγωγής προϊόντων βιομηχανικής επεξεργασίας της τομάτας (κυρίως εξαγόμενα).</a:t>
            </a:r>
          </a:p>
        </p:txBody>
      </p:sp>
    </p:spTree>
    <p:extLst>
      <p:ext uri="{BB962C8B-B14F-4D97-AF65-F5344CB8AC3E}">
        <p14:creationId xmlns:p14="http://schemas.microsoft.com/office/powerpoint/2010/main" val="2705865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1540" y="1268760"/>
            <a:ext cx="7560840" cy="830997"/>
          </a:xfrm>
          <a:prstGeom prst="rect">
            <a:avLst/>
          </a:prstGeom>
        </p:spPr>
        <p:txBody>
          <a:bodyPr wrap="square">
            <a:spAutoFit/>
          </a:bodyPr>
          <a:lstStyle/>
          <a:p>
            <a:pPr marL="266653" lvl="1" indent="-266653" algn="just">
              <a:spcAft>
                <a:spcPts val="300"/>
              </a:spcAft>
              <a:buClr>
                <a:srgbClr val="FF6419"/>
              </a:buClr>
              <a:buFont typeface="Wingdings" pitchFamily="2" charset="2"/>
              <a:buChar char="§"/>
            </a:pPr>
            <a:r>
              <a:rPr lang="el-GR" sz="1600" b="0" dirty="0" smtClean="0">
                <a:solidFill>
                  <a:schemeClr val="tx1">
                    <a:lumMod val="95000"/>
                    <a:lumOff val="5000"/>
                  </a:schemeClr>
                </a:solidFill>
                <a:latin typeface="+mn-lt"/>
                <a:cs typeface="Tahoma" pitchFamily="34" charset="0"/>
              </a:rPr>
              <a:t>Η πτώση των επενδύσεων και της καταναλωτικής ζήτησης επηρέασαν πληθώρα προϊόντων, όπως του τομέα του</a:t>
            </a:r>
            <a:r>
              <a:rPr lang="el-GR" sz="1600" b="0" dirty="0" smtClean="0">
                <a:solidFill>
                  <a:srgbClr val="0F385F"/>
                </a:solidFill>
                <a:latin typeface="+mn-lt"/>
                <a:cs typeface="Tahoma" pitchFamily="34" charset="0"/>
              </a:rPr>
              <a:t> </a:t>
            </a:r>
            <a:r>
              <a:rPr lang="el-GR" sz="1600" b="0" dirty="0">
                <a:solidFill>
                  <a:srgbClr val="FF0000"/>
                </a:solidFill>
                <a:latin typeface="+mn-lt"/>
                <a:cs typeface="Tahoma" pitchFamily="34" charset="0"/>
              </a:rPr>
              <a:t>εξοπλισμού κατοικιών </a:t>
            </a:r>
            <a:r>
              <a:rPr lang="el-GR" sz="1600" b="0" dirty="0">
                <a:solidFill>
                  <a:schemeClr val="tx1">
                    <a:lumMod val="95000"/>
                    <a:lumOff val="5000"/>
                  </a:schemeClr>
                </a:solidFill>
                <a:latin typeface="+mn-lt"/>
                <a:cs typeface="Tahoma" pitchFamily="34" charset="0"/>
              </a:rPr>
              <a:t>γενικά, </a:t>
            </a:r>
            <a:r>
              <a:rPr lang="el-GR" sz="1600" b="0" dirty="0" smtClean="0">
                <a:solidFill>
                  <a:srgbClr val="FF0000"/>
                </a:solidFill>
                <a:latin typeface="+mn-lt"/>
                <a:cs typeface="Tahoma" pitchFamily="34" charset="0"/>
              </a:rPr>
              <a:t>ειδών «πολυτελείας», ένδυσης</a:t>
            </a:r>
            <a:r>
              <a:rPr lang="el-GR" sz="1600" b="0" dirty="0" smtClean="0">
                <a:solidFill>
                  <a:schemeClr val="tx1">
                    <a:lumMod val="95000"/>
                    <a:lumOff val="5000"/>
                  </a:schemeClr>
                </a:solidFill>
                <a:latin typeface="+mn-lt"/>
                <a:cs typeface="Tahoma" pitchFamily="34" charset="0"/>
              </a:rPr>
              <a:t>, κλπ.</a:t>
            </a:r>
          </a:p>
        </p:txBody>
      </p:sp>
      <p:sp>
        <p:nvSpPr>
          <p:cNvPr id="7" name="Slide Number Placeholder 6"/>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7</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sp>
        <p:nvSpPr>
          <p:cNvPr id="9" name="Rectangle 8"/>
          <p:cNvSpPr/>
          <p:nvPr/>
        </p:nvSpPr>
        <p:spPr>
          <a:xfrm>
            <a:off x="395536" y="458257"/>
            <a:ext cx="7632848" cy="446082"/>
          </a:xfrm>
          <a:prstGeom prst="rect">
            <a:avLst/>
          </a:prstGeom>
        </p:spPr>
        <p:txBody>
          <a:bodyPr wrap="square" lIns="91248" tIns="45624" rIns="91248" bIns="45624">
            <a:spAutoFit/>
          </a:bodyPr>
          <a:lstStyle/>
          <a:p>
            <a:pPr algn="r" eaLnBrk="0" hangingPunct="0"/>
            <a:r>
              <a:rPr lang="el-GR" sz="2300" dirty="0">
                <a:solidFill>
                  <a:schemeClr val="bg1"/>
                </a:solidFill>
                <a:latin typeface="+mj-lt"/>
                <a:cs typeface="Tahoma" pitchFamily="34" charset="0"/>
              </a:rPr>
              <a:t>Κλάδοι με μείωση την τελευταία πενταετία</a:t>
            </a:r>
          </a:p>
        </p:txBody>
      </p:sp>
      <p:graphicFrame>
        <p:nvGraphicFramePr>
          <p:cNvPr id="12" name="Table 11"/>
          <p:cNvGraphicFramePr>
            <a:graphicFrameLocks noGrp="1"/>
          </p:cNvGraphicFramePr>
          <p:nvPr>
            <p:extLst>
              <p:ext uri="{D42A27DB-BD31-4B8C-83A1-F6EECF244321}">
                <p14:modId xmlns:p14="http://schemas.microsoft.com/office/powerpoint/2010/main" val="1121264801"/>
              </p:ext>
            </p:extLst>
          </p:nvPr>
        </p:nvGraphicFramePr>
        <p:xfrm>
          <a:off x="496799" y="2132856"/>
          <a:ext cx="7762157" cy="370840"/>
        </p:xfrm>
        <a:graphic>
          <a:graphicData uri="http://schemas.openxmlformats.org/drawingml/2006/table">
            <a:tbl>
              <a:tblPr firstRow="1" bandRow="1">
                <a:tableStyleId>{5C22544A-7EE6-4342-B048-85BDC9FD1C3A}</a:tableStyleId>
              </a:tblPr>
              <a:tblGrid>
                <a:gridCol w="7762157"/>
              </a:tblGrid>
              <a:tr h="370840">
                <a:tc>
                  <a:txBody>
                    <a:bodyPr/>
                    <a:lstStyle/>
                    <a:p>
                      <a:pPr algn="ctr"/>
                      <a:r>
                        <a:rPr lang="el-GR" sz="1200" dirty="0" smtClean="0">
                          <a:latin typeface="Tahoma" pitchFamily="34" charset="0"/>
                          <a:cs typeface="Tahoma" pitchFamily="34" charset="0"/>
                        </a:rPr>
                        <a:t>Λοιποί</a:t>
                      </a:r>
                      <a:r>
                        <a:rPr lang="el-GR" sz="1200" baseline="0" dirty="0" smtClean="0">
                          <a:latin typeface="Tahoma" pitchFamily="34" charset="0"/>
                          <a:cs typeface="Tahoma" pitchFamily="34" charset="0"/>
                        </a:rPr>
                        <a:t> κλάδοι με μείωση</a:t>
                      </a:r>
                      <a:endParaRPr lang="el-GR" sz="1200" dirty="0">
                        <a:latin typeface="Tahoma" pitchFamily="34" charset="0"/>
                        <a:cs typeface="Tahoma" pitchFamily="34" charset="0"/>
                      </a:endParaRPr>
                    </a:p>
                  </a:txBody>
                  <a:tcPr>
                    <a:solidFill>
                      <a:srgbClr val="FF6419"/>
                    </a:solidFill>
                  </a:tcPr>
                </a:tc>
              </a:tr>
            </a:tbl>
          </a:graphicData>
        </a:graphic>
      </p:graphicFrame>
      <p:sp>
        <p:nvSpPr>
          <p:cNvPr id="13" name="TextBox 12"/>
          <p:cNvSpPr txBox="1"/>
          <p:nvPr/>
        </p:nvSpPr>
        <p:spPr>
          <a:xfrm>
            <a:off x="5148064" y="6355495"/>
            <a:ext cx="3173263" cy="230832"/>
          </a:xfrm>
          <a:prstGeom prst="rect">
            <a:avLst/>
          </a:prstGeom>
          <a:noFill/>
        </p:spPr>
        <p:txBody>
          <a:bodyPr wrap="square" rtlCol="0">
            <a:spAutoFit/>
          </a:bodyPr>
          <a:lstStyle/>
          <a:p>
            <a:pPr algn="r" defTabSz="912466" fontAlgn="b">
              <a:spcBef>
                <a:spcPts val="0"/>
              </a:spcBef>
              <a:spcAft>
                <a:spcPts val="0"/>
              </a:spcAft>
              <a:defRPr/>
            </a:pPr>
            <a:r>
              <a:rPr lang="el-GR" sz="900" b="0" i="1" dirty="0" smtClean="0">
                <a:solidFill>
                  <a:srgbClr val="0F385F"/>
                </a:solidFill>
                <a:latin typeface="Tahoma" pitchFamily="34" charset="0"/>
                <a:cs typeface="Tahoma" pitchFamily="34" charset="0"/>
              </a:rPr>
              <a:t>Πηγή: Κλαδικές μελέτες </a:t>
            </a:r>
            <a:r>
              <a:rPr lang="en-US" sz="900" b="0" i="1" dirty="0" smtClean="0">
                <a:solidFill>
                  <a:srgbClr val="0F385F"/>
                </a:solidFill>
                <a:latin typeface="Tahoma" pitchFamily="34" charset="0"/>
                <a:cs typeface="Tahoma" pitchFamily="34" charset="0"/>
              </a:rPr>
              <a:t>ICAP Group</a:t>
            </a:r>
            <a:endParaRPr lang="el-GR" sz="900" b="0" i="1" dirty="0" smtClean="0">
              <a:solidFill>
                <a:srgbClr val="0F385F"/>
              </a:solidFill>
              <a:latin typeface="Tahoma" pitchFamily="34" charset="0"/>
              <a:cs typeface="Tahoma"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087" y="2420887"/>
            <a:ext cx="8069337" cy="3934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6587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755576" y="2852936"/>
            <a:ext cx="7008440" cy="1008112"/>
          </a:xfrm>
          <a:prstGeom prst="roundRect">
            <a:avLst>
              <a:gd name="adj" fmla="val 15649"/>
            </a:avLst>
          </a:prstGeom>
          <a:solidFill>
            <a:srgbClr val="00295F"/>
          </a:solidFill>
          <a:ln>
            <a:noFill/>
          </a:ln>
          <a:effectLst/>
          <a:scene3d>
            <a:camera prst="orthographicFront">
              <a:rot lat="0" lon="0" rev="0"/>
            </a:camera>
            <a:lightRig rig="contrasting" dir="t">
              <a:rot lat="0" lon="0" rev="7800000"/>
            </a:lightRig>
          </a:scene3d>
          <a:sp3d>
            <a:bevelT w="139700" h="1397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85150" tIns="42579" rIns="85150" bIns="42579" anchor="ctr"/>
          <a:lstStyle/>
          <a:p>
            <a:pPr algn="ctr">
              <a:defRPr/>
            </a:pPr>
            <a:r>
              <a:rPr lang="el-GR" dirty="0" smtClean="0">
                <a:solidFill>
                  <a:srgbClr val="FF6419"/>
                </a:solidFill>
                <a:effectLst>
                  <a:outerShdw blurRad="38100" dist="38100" dir="2700000" algn="tl">
                    <a:srgbClr val="000000">
                      <a:alpha val="43137"/>
                    </a:srgbClr>
                  </a:outerShdw>
                </a:effectLst>
                <a:latin typeface="Tahoma" pitchFamily="34" charset="0"/>
                <a:cs typeface="Tahoma" pitchFamily="34" charset="0"/>
              </a:rPr>
              <a:t>ΕΠΙΔΟΣΕΙΣ  ΚΛΑΔΩΝ - ΔΕΙΚΤΕΣ</a:t>
            </a:r>
          </a:p>
        </p:txBody>
      </p:sp>
      <p:sp>
        <p:nvSpPr>
          <p:cNvPr id="6" name="Slide Number Placeholder 5"/>
          <p:cNvSpPr>
            <a:spLocks noGrp="1"/>
          </p:cNvSpPr>
          <p:nvPr>
            <p:ph type="sldNum" sz="quarter" idx="12"/>
          </p:nvPr>
        </p:nvSpPr>
        <p:spPr/>
        <p:txBody>
          <a:bodyPr/>
          <a:lstStyle/>
          <a:p>
            <a:pPr>
              <a:defRPr/>
            </a:pPr>
            <a:fld id="{BCA3FB9F-6128-4DF4-88E6-45CC2A40D953}" type="slidenum">
              <a:rPr lang="el-GR" sz="1000" smtClean="0">
                <a:latin typeface="Tahoma" pitchFamily="34" charset="0"/>
                <a:ea typeface="Tahoma" pitchFamily="34" charset="0"/>
                <a:cs typeface="Tahoma" pitchFamily="34" charset="0"/>
              </a:rPr>
              <a:pPr>
                <a:defRPr/>
              </a:pPr>
              <a:t>8</a:t>
            </a:fld>
            <a:endParaRPr lang="el-GR" sz="1000" dirty="0">
              <a:latin typeface="Tahoma" pitchFamily="34" charset="0"/>
              <a:ea typeface="Tahoma" pitchFamily="34" charset="0"/>
              <a:cs typeface="Tahoma" pitchFamily="34" charset="0"/>
            </a:endParaRPr>
          </a:p>
        </p:txBody>
      </p:sp>
      <p:sp>
        <p:nvSpPr>
          <p:cNvPr id="10" name="Date Placeholder 9"/>
          <p:cNvSpPr>
            <a:spLocks noGrp="1"/>
          </p:cNvSpPr>
          <p:nvPr>
            <p:ph type="dt" sz="half" idx="10"/>
          </p:nvPr>
        </p:nvSpPr>
        <p:spPr/>
        <p:txBody>
          <a:bodyPr/>
          <a:lstStyle/>
          <a:p>
            <a:pPr>
              <a:defRPr/>
            </a:pPr>
            <a:r>
              <a:rPr lang="el-GR" sz="1000" smtClean="0">
                <a:latin typeface="Tahoma" pitchFamily="34" charset="0"/>
                <a:ea typeface="Tahoma" pitchFamily="34" charset="0"/>
                <a:cs typeface="Tahoma" pitchFamily="34" charset="0"/>
              </a:rPr>
              <a:t>Ιούλιος 2014</a:t>
            </a:r>
            <a:endParaRPr lang="el-GR" sz="1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007191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l-GR" smtClean="0"/>
              <a:t>Ιούλιος 2014</a:t>
            </a:r>
            <a:endParaRPr lang="el-GR" dirty="0"/>
          </a:p>
        </p:txBody>
      </p:sp>
      <p:sp>
        <p:nvSpPr>
          <p:cNvPr id="3" name="Slide Number Placeholder 2"/>
          <p:cNvSpPr>
            <a:spLocks noGrp="1"/>
          </p:cNvSpPr>
          <p:nvPr>
            <p:ph type="sldNum" sz="quarter" idx="12"/>
          </p:nvPr>
        </p:nvSpPr>
        <p:spPr/>
        <p:txBody>
          <a:bodyPr/>
          <a:lstStyle/>
          <a:p>
            <a:pPr>
              <a:defRPr/>
            </a:pPr>
            <a:fld id="{BCA3FB9F-6128-4DF4-88E6-45CC2A40D953}" type="slidenum">
              <a:rPr lang="el-GR" smtClean="0"/>
              <a:pPr>
                <a:defRPr/>
              </a:pPr>
              <a:t>9</a:t>
            </a:fld>
            <a:endParaRPr lang="el-GR" dirty="0"/>
          </a:p>
        </p:txBody>
      </p:sp>
      <p:sp>
        <p:nvSpPr>
          <p:cNvPr id="4" name="Rectangle 3"/>
          <p:cNvSpPr/>
          <p:nvPr/>
        </p:nvSpPr>
        <p:spPr>
          <a:xfrm>
            <a:off x="551028" y="1340768"/>
            <a:ext cx="7549364" cy="5009320"/>
          </a:xfrm>
          <a:prstGeom prst="rect">
            <a:avLst/>
          </a:prstGeom>
        </p:spPr>
        <p:txBody>
          <a:bodyPr wrap="square">
            <a:spAutoFit/>
          </a:bodyPr>
          <a:lstStyle/>
          <a:p>
            <a:pPr marL="266653" lvl="1" indent="-266653" algn="just">
              <a:lnSpc>
                <a:spcPct val="150000"/>
              </a:lnSpc>
              <a:spcAft>
                <a:spcPts val="300"/>
              </a:spcAft>
              <a:buClr>
                <a:srgbClr val="FF6419"/>
              </a:buClr>
              <a:buFont typeface="Wingdings" pitchFamily="2" charset="2"/>
              <a:buChar char="§"/>
            </a:pPr>
            <a:r>
              <a:rPr lang="el-GR" sz="1600" b="0" dirty="0">
                <a:solidFill>
                  <a:schemeClr val="tx1">
                    <a:lumMod val="95000"/>
                    <a:lumOff val="5000"/>
                  </a:schemeClr>
                </a:solidFill>
                <a:latin typeface="+mn-lt"/>
                <a:cs typeface="Tahoma" pitchFamily="34" charset="0"/>
              </a:rPr>
              <a:t>Η </a:t>
            </a:r>
            <a:r>
              <a:rPr lang="el-GR" sz="1600" b="0" dirty="0" smtClean="0">
                <a:solidFill>
                  <a:schemeClr val="tx1">
                    <a:lumMod val="95000"/>
                    <a:lumOff val="5000"/>
                  </a:schemeClr>
                </a:solidFill>
                <a:latin typeface="+mn-lt"/>
                <a:cs typeface="Tahoma" pitchFamily="34" charset="0"/>
              </a:rPr>
              <a:t>οικονομική κρίση αναμφισβήτητα έπληξε όλους τους τομείς της ελληνικής οικονομίας. Ωστόσο διαφορετικές ήταν οι συνέπειες της στις επί μέρους εταιρείες κάθε κλάδου.</a:t>
            </a:r>
          </a:p>
          <a:p>
            <a:pPr marL="266653" lvl="1" indent="-266653" algn="just">
              <a:lnSpc>
                <a:spcPct val="150000"/>
              </a:lnSpc>
              <a:spcAft>
                <a:spcPts val="300"/>
              </a:spcAft>
              <a:buClr>
                <a:srgbClr val="FF6419"/>
              </a:buClr>
              <a:buFont typeface="Wingdings" pitchFamily="2" charset="2"/>
              <a:buChar char="§"/>
            </a:pPr>
            <a:endParaRPr lang="el-GR" sz="1600" b="0" dirty="0" smtClean="0">
              <a:solidFill>
                <a:schemeClr val="tx1">
                  <a:lumMod val="95000"/>
                  <a:lumOff val="5000"/>
                </a:schemeClr>
              </a:solidFill>
              <a:latin typeface="+mn-lt"/>
              <a:cs typeface="Tahoma" pitchFamily="34" charset="0"/>
            </a:endParaRPr>
          </a:p>
          <a:p>
            <a:pPr marL="266653" lvl="1" indent="-266653" algn="just">
              <a:lnSpc>
                <a:spcPct val="150000"/>
              </a:lnSpc>
              <a:spcAft>
                <a:spcPts val="300"/>
              </a:spcAft>
              <a:buClr>
                <a:srgbClr val="FF6419"/>
              </a:buClr>
              <a:buFont typeface="Wingdings" pitchFamily="2" charset="2"/>
              <a:buChar char="§"/>
            </a:pPr>
            <a:r>
              <a:rPr lang="el-GR" sz="1600" b="0" dirty="0" smtClean="0">
                <a:solidFill>
                  <a:schemeClr val="tx1">
                    <a:lumMod val="95000"/>
                    <a:lumOff val="5000"/>
                  </a:schemeClr>
                </a:solidFill>
                <a:latin typeface="+mn-lt"/>
                <a:cs typeface="Tahoma" pitchFamily="34" charset="0"/>
              </a:rPr>
              <a:t>Από τις χρηματοοικονομικές αναλύσεις που περιλαμβάνουν οι μελέτες, προκύπτουν σημαντικές διαφορές. Ακόμα και στο περιβάλλον της ύφεσης όπου το μέγεθος αγοράς συνολικά συρρικνώνεται, κάποιοι κλάδοι παραμένουν κερδοφόροι, ορισμένοι μάλιστα με υψηλές αποδόσεις, ενώ άλλοι είναι ζημιογόνοι.</a:t>
            </a:r>
          </a:p>
          <a:p>
            <a:pPr marL="0" lvl="1" algn="just">
              <a:lnSpc>
                <a:spcPct val="150000"/>
              </a:lnSpc>
              <a:spcAft>
                <a:spcPts val="300"/>
              </a:spcAft>
              <a:buClr>
                <a:srgbClr val="FF6419"/>
              </a:buClr>
            </a:pPr>
            <a:endParaRPr lang="el-GR" sz="1600" b="0" dirty="0" smtClean="0">
              <a:solidFill>
                <a:schemeClr val="tx1">
                  <a:lumMod val="95000"/>
                  <a:lumOff val="5000"/>
                </a:schemeClr>
              </a:solidFill>
              <a:latin typeface="+mn-lt"/>
              <a:cs typeface="Tahoma" pitchFamily="34" charset="0"/>
            </a:endParaRPr>
          </a:p>
          <a:p>
            <a:pPr marL="266653" lvl="1" indent="-266653" algn="just">
              <a:lnSpc>
                <a:spcPct val="150000"/>
              </a:lnSpc>
              <a:spcAft>
                <a:spcPts val="300"/>
              </a:spcAft>
              <a:buClr>
                <a:srgbClr val="FF6419"/>
              </a:buClr>
              <a:buFont typeface="Wingdings" pitchFamily="2" charset="2"/>
              <a:buChar char="§"/>
            </a:pPr>
            <a:r>
              <a:rPr lang="el-GR" sz="1600" b="0" dirty="0" smtClean="0">
                <a:solidFill>
                  <a:schemeClr val="tx1">
                    <a:lumMod val="95000"/>
                    <a:lumOff val="5000"/>
                  </a:schemeClr>
                </a:solidFill>
                <a:latin typeface="+mn-lt"/>
                <a:cs typeface="Tahoma" pitchFamily="34" charset="0"/>
              </a:rPr>
              <a:t>Αξιοποιώντας τα στοιχεία των μελετών, </a:t>
            </a:r>
            <a:r>
              <a:rPr lang="el-GR" sz="1600" b="0" dirty="0">
                <a:solidFill>
                  <a:schemeClr val="tx1">
                    <a:lumMod val="95000"/>
                    <a:lumOff val="5000"/>
                  </a:schemeClr>
                </a:solidFill>
                <a:latin typeface="+mn-lt"/>
                <a:cs typeface="Tahoma" pitchFamily="34" charset="0"/>
              </a:rPr>
              <a:t>στη συνέχεια αξιολογούνται και συγκρίνονται </a:t>
            </a:r>
            <a:r>
              <a:rPr lang="el-GR" sz="1600" b="0" dirty="0" smtClean="0">
                <a:solidFill>
                  <a:schemeClr val="tx1">
                    <a:lumMod val="95000"/>
                    <a:lumOff val="5000"/>
                  </a:schemeClr>
                </a:solidFill>
                <a:latin typeface="+mn-lt"/>
                <a:cs typeface="Tahoma" pitchFamily="34" charset="0"/>
              </a:rPr>
              <a:t>οι επιδόσεις των διάφορων </a:t>
            </a:r>
            <a:r>
              <a:rPr lang="el-GR" sz="1600" b="0" dirty="0">
                <a:solidFill>
                  <a:schemeClr val="tx1">
                    <a:lumMod val="95000"/>
                    <a:lumOff val="5000"/>
                  </a:schemeClr>
                </a:solidFill>
                <a:latin typeface="+mn-lt"/>
                <a:cs typeface="Tahoma" pitchFamily="34" charset="0"/>
              </a:rPr>
              <a:t>κλάδων </a:t>
            </a:r>
            <a:r>
              <a:rPr lang="el-GR" sz="1600" b="0" dirty="0" smtClean="0">
                <a:solidFill>
                  <a:schemeClr val="tx1">
                    <a:lumMod val="95000"/>
                    <a:lumOff val="5000"/>
                  </a:schemeClr>
                </a:solidFill>
                <a:latin typeface="+mn-lt"/>
                <a:cs typeface="Tahoma" pitchFamily="34" charset="0"/>
              </a:rPr>
              <a:t>οικονομικής δραστηριότητας. Από </a:t>
            </a:r>
            <a:r>
              <a:rPr lang="el-GR" sz="1600" b="0" dirty="0">
                <a:solidFill>
                  <a:schemeClr val="tx1">
                    <a:lumMod val="95000"/>
                    <a:lumOff val="5000"/>
                  </a:schemeClr>
                </a:solidFill>
                <a:latin typeface="+mn-lt"/>
                <a:cs typeface="Tahoma" pitchFamily="34" charset="0"/>
              </a:rPr>
              <a:t>την επεξεργασία ορισμένων βασικών χρηματοοικονομικών δεικτών </a:t>
            </a:r>
            <a:r>
              <a:rPr lang="el-GR" sz="1600" b="0" dirty="0" smtClean="0">
                <a:solidFill>
                  <a:schemeClr val="tx1">
                    <a:lumMod val="95000"/>
                    <a:lumOff val="5000"/>
                  </a:schemeClr>
                </a:solidFill>
                <a:latin typeface="+mn-lt"/>
                <a:cs typeface="Tahoma" pitchFamily="34" charset="0"/>
              </a:rPr>
              <a:t>των </a:t>
            </a:r>
            <a:r>
              <a:rPr lang="el-GR" sz="1600" b="0" dirty="0">
                <a:solidFill>
                  <a:schemeClr val="tx1">
                    <a:lumMod val="95000"/>
                    <a:lumOff val="5000"/>
                  </a:schemeClr>
                </a:solidFill>
                <a:latin typeface="+mn-lt"/>
                <a:cs typeface="Tahoma" pitchFamily="34" charset="0"/>
              </a:rPr>
              <a:t>επί μέρους κλάδων-υποκλάδων, επισημαίνονται τα παρακάτω</a:t>
            </a:r>
            <a:r>
              <a:rPr lang="el-GR" sz="1600" b="0" dirty="0" smtClean="0">
                <a:solidFill>
                  <a:schemeClr val="tx1">
                    <a:lumMod val="95000"/>
                    <a:lumOff val="5000"/>
                  </a:schemeClr>
                </a:solidFill>
                <a:latin typeface="+mn-lt"/>
                <a:cs typeface="Tahoma" pitchFamily="34" charset="0"/>
              </a:rPr>
              <a:t>:</a:t>
            </a:r>
            <a:endParaRPr lang="el-GR" sz="1600" b="0" dirty="0">
              <a:solidFill>
                <a:schemeClr val="tx1">
                  <a:lumMod val="95000"/>
                  <a:lumOff val="5000"/>
                </a:schemeClr>
              </a:solidFill>
              <a:latin typeface="+mn-lt"/>
              <a:cs typeface="Tahoma" pitchFamily="34" charset="0"/>
            </a:endParaRPr>
          </a:p>
        </p:txBody>
      </p:sp>
    </p:spTree>
    <p:extLst>
      <p:ext uri="{BB962C8B-B14F-4D97-AF65-F5344CB8AC3E}">
        <p14:creationId xmlns:p14="http://schemas.microsoft.com/office/powerpoint/2010/main" val="1846019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ICA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marL="266700" indent="-266700" algn="just">
          <a:lnSpc>
            <a:spcPct val="90000"/>
          </a:lnSpc>
          <a:buClr>
            <a:srgbClr val="E96419"/>
          </a:buClr>
          <a:buFont typeface="Wingdings" pitchFamily="2" charset="2"/>
          <a:buChar char="§"/>
          <a:tabLst>
            <a:tab pos="95250" algn="l"/>
          </a:tabLst>
          <a:defRPr sz="1600" dirty="0" smtClean="0">
            <a:cs typeface="Arial" charset="0"/>
          </a:defRPr>
        </a:defPPr>
      </a:lst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55076</TotalTime>
  <Words>960</Words>
  <Application>Microsoft Office PowerPoint</Application>
  <PresentationFormat>On-screen Show (4:3)</PresentationFormat>
  <Paragraphs>97</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Tahoma</vt:lpstr>
      <vt:lpstr>Times New Roman</vt:lpstr>
      <vt:lpstr>Wingdings</vt:lpstr>
      <vt:lpstr>ICAP</vt:lpstr>
      <vt:lpstr>Κλαδική Ανάλυση – Μελέτη της ICAP Group «Οι Συνέπειες της Κρίσης στους διαφόρους Κλάδους της Ελληνικής Οικονομίας»                            Διεύθυνση Οικονομικών Κλαδικών Μελετών                                                                         Ιούλιος 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ICAP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ICAP A.E.</dc:title>
  <dc:creator>Kollydas Konstantinos</dc:creator>
  <cp:lastModifiedBy>Pantelis Arsenis</cp:lastModifiedBy>
  <cp:revision>6042</cp:revision>
  <cp:lastPrinted>2014-07-01T11:49:25Z</cp:lastPrinted>
  <dcterms:created xsi:type="dcterms:W3CDTF">2005-03-18T15:05:47Z</dcterms:created>
  <dcterms:modified xsi:type="dcterms:W3CDTF">2014-07-29T09:42:53Z</dcterms:modified>
</cp:coreProperties>
</file>